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6.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Masters/notesMaster1.xml" ContentType="application/vnd.openxmlformats-officedocument.presentationml.notes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docProps/core.xml" ContentType="application/vnd.openxmlformats-package.core-properties+xml"/>
  <Override PartName="/docProps/app.xml" ContentType="application/vnd.openxmlformats-officedocument.extended-propertie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p:scale>
          <a:sx n="75" d="100"/>
          <a:sy n="75" d="100"/>
        </p:scale>
        <p:origin x="2880" y="4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customXml" Target="../customXml/item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customXml" Target="../customXml/item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 Id="rId35" Type="http://schemas.openxmlformats.org/officeDocument/2006/relationships/customXml" Target="../customXml/item3.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25086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2.xml"/><Relationship Id="rId1"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image" Target="../media/image16.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4.xml"/><Relationship Id="rId1" Type="http://schemas.openxmlformats.org/officeDocument/2006/relationships/slideLayout" Target="../slideLayouts/slideLayout1.xml"/><Relationship Id="rId5" Type="http://schemas.openxmlformats.org/officeDocument/2006/relationships/image" Target="../media/image20.png"/><Relationship Id="rId4" Type="http://schemas.openxmlformats.org/officeDocument/2006/relationships/image" Target="../media/image19.png"/></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5.xml"/><Relationship Id="rId1" Type="http://schemas.openxmlformats.org/officeDocument/2006/relationships/slideLayout" Target="../slideLayouts/slideLayout1.xml"/><Relationship Id="rId5" Type="http://schemas.openxmlformats.org/officeDocument/2006/relationships/image" Target="../media/image23.png"/><Relationship Id="rId4" Type="http://schemas.openxmlformats.org/officeDocument/2006/relationships/image" Target="../media/image22.png"/></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a:ln/>
        </p:spPr>
        <p:txBody>
          <a:bodyPr/>
          <a:lstStyle/>
          <a:p>
            <a:endParaRPr lang="en-US"/>
          </a:p>
        </p:txBody>
      </p:sp>
      <p:sp>
        <p:nvSpPr>
          <p:cNvPr id="3" name="Shape 1"/>
          <p:cNvSpPr/>
          <p:nvPr/>
        </p:nvSpPr>
        <p:spPr>
          <a:xfrm>
            <a:off x="0" y="0"/>
            <a:ext cx="14630400" cy="8229600"/>
          </a:xfrm>
          <a:prstGeom prst="rect">
            <a:avLst/>
          </a:prstGeom>
          <a:solidFill>
            <a:srgbClr val="FEF5E7"/>
          </a:solidFill>
          <a:ln/>
        </p:spPr>
        <p:txBody>
          <a:bodyPr/>
          <a:lstStyle/>
          <a:p>
            <a:endParaRPr lang="en-US"/>
          </a:p>
        </p:txBody>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5" name="Text 2"/>
          <p:cNvSpPr/>
          <p:nvPr/>
        </p:nvSpPr>
        <p:spPr>
          <a:xfrm>
            <a:off x="1042630" y="1129546"/>
            <a:ext cx="7058739" cy="2085261"/>
          </a:xfrm>
          <a:prstGeom prst="rect">
            <a:avLst/>
          </a:prstGeom>
          <a:noFill/>
          <a:ln/>
        </p:spPr>
        <p:txBody>
          <a:bodyPr wrap="square" rtlCol="0" anchor="t"/>
          <a:lstStyle/>
          <a:p>
            <a:pPr marL="0" indent="0">
              <a:lnSpc>
                <a:spcPts val="8210"/>
              </a:lnSpc>
              <a:buNone/>
            </a:pPr>
            <a:r>
              <a:rPr lang="en-US" sz="6568" dirty="0">
                <a:solidFill>
                  <a:srgbClr val="38512F"/>
                </a:solidFill>
                <a:latin typeface="Lora" pitchFamily="34" charset="0"/>
                <a:ea typeface="Lora" pitchFamily="34" charset="-122"/>
                <a:cs typeface="Lora" pitchFamily="34" charset="-120"/>
              </a:rPr>
              <a:t>Introduction to SNORT IDS</a:t>
            </a:r>
            <a:endParaRPr lang="en-US" sz="6568" dirty="0"/>
          </a:p>
        </p:txBody>
      </p:sp>
      <p:sp>
        <p:nvSpPr>
          <p:cNvPr id="6" name="Text 3"/>
          <p:cNvSpPr/>
          <p:nvPr/>
        </p:nvSpPr>
        <p:spPr>
          <a:xfrm>
            <a:off x="1042629" y="3494246"/>
            <a:ext cx="7058739" cy="2668905"/>
          </a:xfrm>
          <a:prstGeom prst="rect">
            <a:avLst/>
          </a:prstGeom>
          <a:noFill/>
          <a:ln/>
        </p:spPr>
        <p:txBody>
          <a:bodyPr wrap="square" rtlCol="0" anchor="t"/>
          <a:lstStyle/>
          <a:p>
            <a:pPr marL="0" indent="0">
              <a:lnSpc>
                <a:spcPts val="3503"/>
              </a:lnSpc>
              <a:buNone/>
            </a:pPr>
            <a:r>
              <a:rPr lang="en-US" sz="2189" dirty="0">
                <a:solidFill>
                  <a:srgbClr val="3A3630"/>
                </a:solidFill>
                <a:latin typeface="Source Sans Pro" pitchFamily="34" charset="0"/>
                <a:ea typeface="Source Sans Pro" pitchFamily="34" charset="-122"/>
                <a:cs typeface="Source Sans Pro" pitchFamily="34" charset="-120"/>
              </a:rPr>
              <a:t>SNORT IDS, also known as Snort Intrusion Detection System, is a powerful open-source network intrusion detection system. It is widely used for real-time traffic analysis and packet logging on IP networks. SNORT IDS helps in detecting and preventing various types of attacks, including malware infections, denial-of-service (DoS) attacks, and much more.</a:t>
            </a:r>
            <a:endParaRPr lang="en-US" sz="2189" dirty="0"/>
          </a:p>
        </p:txBody>
      </p:sp>
      <p:sp>
        <p:nvSpPr>
          <p:cNvPr id="7" name="Shape 4"/>
          <p:cNvSpPr/>
          <p:nvPr/>
        </p:nvSpPr>
        <p:spPr>
          <a:xfrm>
            <a:off x="1042630" y="6634401"/>
            <a:ext cx="444818" cy="444818"/>
          </a:xfrm>
          <a:prstGeom prst="roundRect">
            <a:avLst>
              <a:gd name="adj" fmla="val 20554666"/>
            </a:avLst>
          </a:prstGeom>
          <a:noFill/>
          <a:ln w="7620">
            <a:solidFill>
              <a:srgbClr val="FFFFFF"/>
            </a:solidFill>
            <a:prstDash val="solid"/>
          </a:ln>
        </p:spPr>
        <p:txBody>
          <a:bodyPr/>
          <a:lstStyle/>
          <a:p>
            <a:endParaRPr lang="en-US"/>
          </a:p>
        </p:txBody>
      </p:sp>
      <p:pic>
        <p:nvPicPr>
          <p:cNvPr id="8" name="Image 1" descr="preencoded.png"/>
          <p:cNvPicPr>
            <a:picLocks noChangeAspect="1"/>
          </p:cNvPicPr>
          <p:nvPr/>
        </p:nvPicPr>
        <p:blipFill>
          <a:blip r:embed="rId4"/>
          <a:stretch>
            <a:fillRect/>
          </a:stretch>
        </p:blipFill>
        <p:spPr>
          <a:xfrm>
            <a:off x="1042630" y="7010042"/>
            <a:ext cx="429578" cy="429578"/>
          </a:xfrm>
          <a:prstGeom prst="rect">
            <a:avLst/>
          </a:prstGeom>
        </p:spPr>
      </p:pic>
      <p:sp>
        <p:nvSpPr>
          <p:cNvPr id="9" name="Text 5"/>
          <p:cNvSpPr/>
          <p:nvPr/>
        </p:nvSpPr>
        <p:spPr>
          <a:xfrm>
            <a:off x="1626394" y="6953131"/>
            <a:ext cx="1545193" cy="486489"/>
          </a:xfrm>
          <a:prstGeom prst="rect">
            <a:avLst/>
          </a:prstGeom>
          <a:noFill/>
          <a:ln/>
        </p:spPr>
        <p:txBody>
          <a:bodyPr wrap="none" rtlCol="0" anchor="t"/>
          <a:lstStyle/>
          <a:p>
            <a:pPr marL="0" indent="0" algn="l">
              <a:lnSpc>
                <a:spcPts val="3831"/>
              </a:lnSpc>
              <a:buNone/>
            </a:pPr>
            <a:r>
              <a:rPr lang="en-US" sz="2737" b="1" dirty="0">
                <a:solidFill>
                  <a:srgbClr val="3A3630"/>
                </a:solidFill>
                <a:latin typeface="Source Sans Pro" pitchFamily="34" charset="0"/>
                <a:ea typeface="Source Sans Pro" pitchFamily="34" charset="-122"/>
                <a:cs typeface="Source Sans Pro" pitchFamily="34" charset="-120"/>
              </a:rPr>
              <a:t>by Sridhar Iyer</a:t>
            </a:r>
            <a:endParaRPr lang="en-US" sz="2737"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a:ln/>
        </p:spPr>
        <p:txBody>
          <a:bodyPr/>
          <a:lstStyle/>
          <a:p>
            <a:endParaRPr lang="en-US"/>
          </a:p>
        </p:txBody>
      </p:sp>
      <p:sp>
        <p:nvSpPr>
          <p:cNvPr id="3" name="Shape 1"/>
          <p:cNvSpPr/>
          <p:nvPr/>
        </p:nvSpPr>
        <p:spPr>
          <a:xfrm>
            <a:off x="0" y="0"/>
            <a:ext cx="14630400" cy="8229600"/>
          </a:xfrm>
          <a:prstGeom prst="rect">
            <a:avLst/>
          </a:prstGeom>
          <a:solidFill>
            <a:srgbClr val="FEF5E7"/>
          </a:solidFill>
          <a:ln/>
        </p:spPr>
        <p:txBody>
          <a:bodyPr/>
          <a:lstStyle/>
          <a:p>
            <a:endParaRPr lang="en-US"/>
          </a:p>
        </p:txBody>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5" name="Text 2"/>
          <p:cNvSpPr/>
          <p:nvPr/>
        </p:nvSpPr>
        <p:spPr>
          <a:xfrm>
            <a:off x="6529030" y="868918"/>
            <a:ext cx="7058739" cy="1737598"/>
          </a:xfrm>
          <a:prstGeom prst="rect">
            <a:avLst/>
          </a:prstGeom>
          <a:noFill/>
          <a:ln/>
        </p:spPr>
        <p:txBody>
          <a:bodyPr wrap="square" rtlCol="0" anchor="t"/>
          <a:lstStyle/>
          <a:p>
            <a:pPr marL="0" indent="0">
              <a:lnSpc>
                <a:spcPts val="6842"/>
              </a:lnSpc>
              <a:buNone/>
            </a:pPr>
            <a:r>
              <a:rPr lang="en-US" sz="5474" dirty="0">
                <a:solidFill>
                  <a:srgbClr val="38512F"/>
                </a:solidFill>
                <a:latin typeface="Lora" pitchFamily="34" charset="0"/>
                <a:ea typeface="Lora" pitchFamily="34" charset="-122"/>
                <a:cs typeface="Lora" pitchFamily="34" charset="-120"/>
              </a:rPr>
              <a:t>Understanding SNORT IDS rules</a:t>
            </a:r>
            <a:endParaRPr lang="en-US" sz="5474" dirty="0"/>
          </a:p>
        </p:txBody>
      </p:sp>
      <p:sp>
        <p:nvSpPr>
          <p:cNvPr id="6" name="Text 3"/>
          <p:cNvSpPr/>
          <p:nvPr/>
        </p:nvSpPr>
        <p:spPr>
          <a:xfrm>
            <a:off x="6973848" y="3023592"/>
            <a:ext cx="6613922" cy="889635"/>
          </a:xfrm>
          <a:prstGeom prst="rect">
            <a:avLst/>
          </a:prstGeom>
          <a:noFill/>
          <a:ln/>
        </p:spPr>
        <p:txBody>
          <a:bodyPr wrap="square" rtlCol="0" anchor="t"/>
          <a:lstStyle/>
          <a:p>
            <a:pPr marL="342900" indent="-342900" algn="l">
              <a:lnSpc>
                <a:spcPts val="3503"/>
              </a:lnSpc>
              <a:buSzPct val="100000"/>
              <a:buChar char="•"/>
            </a:pPr>
            <a:r>
              <a:rPr lang="en-US" sz="2189" b="1" dirty="0">
                <a:solidFill>
                  <a:srgbClr val="3A3630"/>
                </a:solidFill>
                <a:latin typeface="Source Sans Pro" pitchFamily="34" charset="0"/>
                <a:ea typeface="Source Sans Pro" pitchFamily="34" charset="-122"/>
                <a:cs typeface="Source Sans Pro" pitchFamily="34" charset="-120"/>
              </a:rPr>
              <a:t>Rule Components:</a:t>
            </a:r>
            <a:r>
              <a:rPr lang="en-US" sz="2189" dirty="0">
                <a:solidFill>
                  <a:srgbClr val="3A3630"/>
                </a:solidFill>
                <a:latin typeface="Source Sans Pro" pitchFamily="34" charset="0"/>
                <a:ea typeface="Source Sans Pro" pitchFamily="34" charset="-122"/>
                <a:cs typeface="Source Sans Pro" pitchFamily="34" charset="-120"/>
              </a:rPr>
              <a:t> Each rule consists of a header, options, and a rule body.</a:t>
            </a:r>
            <a:endParaRPr lang="en-US" sz="2189" dirty="0"/>
          </a:p>
        </p:txBody>
      </p:sp>
      <p:sp>
        <p:nvSpPr>
          <p:cNvPr id="7" name="Text 4"/>
          <p:cNvSpPr/>
          <p:nvPr/>
        </p:nvSpPr>
        <p:spPr>
          <a:xfrm>
            <a:off x="6973848" y="4024432"/>
            <a:ext cx="6613922" cy="1334453"/>
          </a:xfrm>
          <a:prstGeom prst="rect">
            <a:avLst/>
          </a:prstGeom>
          <a:noFill/>
          <a:ln/>
        </p:spPr>
        <p:txBody>
          <a:bodyPr wrap="square" rtlCol="0" anchor="t"/>
          <a:lstStyle/>
          <a:p>
            <a:pPr marL="342900" indent="-342900" algn="l">
              <a:lnSpc>
                <a:spcPts val="3503"/>
              </a:lnSpc>
              <a:buSzPct val="100000"/>
              <a:buChar char="•"/>
            </a:pPr>
            <a:r>
              <a:rPr lang="en-US" sz="2189" b="1" dirty="0">
                <a:solidFill>
                  <a:srgbClr val="3A3630"/>
                </a:solidFill>
                <a:latin typeface="Source Sans Pro" pitchFamily="34" charset="0"/>
                <a:ea typeface="Source Sans Pro" pitchFamily="34" charset="-122"/>
                <a:cs typeface="Source Sans Pro" pitchFamily="34" charset="-120"/>
              </a:rPr>
              <a:t>Header:</a:t>
            </a:r>
            <a:r>
              <a:rPr lang="en-US" sz="2189" dirty="0">
                <a:solidFill>
                  <a:srgbClr val="3A3630"/>
                </a:solidFill>
                <a:latin typeface="Source Sans Pro" pitchFamily="34" charset="0"/>
                <a:ea typeface="Source Sans Pro" pitchFamily="34" charset="-122"/>
                <a:cs typeface="Source Sans Pro" pitchFamily="34" charset="-120"/>
              </a:rPr>
              <a:t> Contains the action, protocol, source IP, source port, direction symbol, destination IP, and destination port.</a:t>
            </a:r>
            <a:endParaRPr lang="en-US" sz="2189" dirty="0"/>
          </a:p>
        </p:txBody>
      </p:sp>
      <p:sp>
        <p:nvSpPr>
          <p:cNvPr id="8" name="Text 5"/>
          <p:cNvSpPr/>
          <p:nvPr/>
        </p:nvSpPr>
        <p:spPr>
          <a:xfrm>
            <a:off x="6973848" y="5470088"/>
            <a:ext cx="6613922" cy="889635"/>
          </a:xfrm>
          <a:prstGeom prst="rect">
            <a:avLst/>
          </a:prstGeom>
          <a:noFill/>
          <a:ln/>
        </p:spPr>
        <p:txBody>
          <a:bodyPr wrap="square" rtlCol="0" anchor="t"/>
          <a:lstStyle/>
          <a:p>
            <a:pPr marL="342900" indent="-342900" algn="l">
              <a:lnSpc>
                <a:spcPts val="3503"/>
              </a:lnSpc>
              <a:buSzPct val="100000"/>
              <a:buChar char="•"/>
            </a:pPr>
            <a:r>
              <a:rPr lang="en-US" sz="2189" b="1" dirty="0">
                <a:solidFill>
                  <a:srgbClr val="3A3630"/>
                </a:solidFill>
                <a:latin typeface="Source Sans Pro" pitchFamily="34" charset="0"/>
                <a:ea typeface="Source Sans Pro" pitchFamily="34" charset="-122"/>
                <a:cs typeface="Source Sans Pro" pitchFamily="34" charset="-120"/>
              </a:rPr>
              <a:t>Rule Options:</a:t>
            </a:r>
            <a:r>
              <a:rPr lang="en-US" sz="2189" dirty="0">
                <a:solidFill>
                  <a:srgbClr val="3A3630"/>
                </a:solidFill>
                <a:latin typeface="Source Sans Pro" pitchFamily="34" charset="0"/>
                <a:ea typeface="Source Sans Pro" pitchFamily="34" charset="-122"/>
                <a:cs typeface="Source Sans Pro" pitchFamily="34" charset="-120"/>
              </a:rPr>
              <a:t> Define the conditions under which the rule should be applied.</a:t>
            </a:r>
            <a:endParaRPr lang="en-US" sz="2189" dirty="0"/>
          </a:p>
        </p:txBody>
      </p:sp>
      <p:sp>
        <p:nvSpPr>
          <p:cNvPr id="9" name="Text 6"/>
          <p:cNvSpPr/>
          <p:nvPr/>
        </p:nvSpPr>
        <p:spPr>
          <a:xfrm>
            <a:off x="6973848" y="6470928"/>
            <a:ext cx="6613922" cy="889635"/>
          </a:xfrm>
          <a:prstGeom prst="rect">
            <a:avLst/>
          </a:prstGeom>
          <a:noFill/>
          <a:ln/>
        </p:spPr>
        <p:txBody>
          <a:bodyPr wrap="square" rtlCol="0" anchor="t"/>
          <a:lstStyle/>
          <a:p>
            <a:pPr marL="342900" indent="-342900" algn="l">
              <a:lnSpc>
                <a:spcPts val="3503"/>
              </a:lnSpc>
              <a:buSzPct val="100000"/>
              <a:buChar char="•"/>
            </a:pPr>
            <a:r>
              <a:rPr lang="en-US" sz="2189" b="1" dirty="0">
                <a:solidFill>
                  <a:srgbClr val="3A3630"/>
                </a:solidFill>
                <a:latin typeface="Source Sans Pro" pitchFamily="34" charset="0"/>
                <a:ea typeface="Source Sans Pro" pitchFamily="34" charset="-122"/>
                <a:cs typeface="Source Sans Pro" pitchFamily="34" charset="-120"/>
              </a:rPr>
              <a:t>Rule Body:</a:t>
            </a:r>
            <a:r>
              <a:rPr lang="en-US" sz="2189" dirty="0">
                <a:solidFill>
                  <a:srgbClr val="3A3630"/>
                </a:solidFill>
                <a:latin typeface="Source Sans Pro" pitchFamily="34" charset="0"/>
                <a:ea typeface="Source Sans Pro" pitchFamily="34" charset="-122"/>
                <a:cs typeface="Source Sans Pro" pitchFamily="34" charset="-120"/>
              </a:rPr>
              <a:t> Specifies the pattern to be matched in the packet payload.</a:t>
            </a:r>
            <a:endParaRPr lang="en-US" sz="2189"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a:ln/>
        </p:spPr>
        <p:txBody>
          <a:bodyPr/>
          <a:lstStyle/>
          <a:p>
            <a:endParaRPr lang="en-US"/>
          </a:p>
        </p:txBody>
      </p:sp>
      <p:sp>
        <p:nvSpPr>
          <p:cNvPr id="3" name="Shape 1"/>
          <p:cNvSpPr/>
          <p:nvPr/>
        </p:nvSpPr>
        <p:spPr>
          <a:xfrm>
            <a:off x="0" y="0"/>
            <a:ext cx="14630400" cy="8229600"/>
          </a:xfrm>
          <a:prstGeom prst="rect">
            <a:avLst/>
          </a:prstGeom>
          <a:solidFill>
            <a:srgbClr val="FEF5E7"/>
          </a:solidFill>
          <a:ln/>
        </p:spPr>
        <p:txBody>
          <a:bodyPr/>
          <a:lstStyle/>
          <a:p>
            <a:endParaRPr lang="en-US"/>
          </a:p>
        </p:txBody>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5" name="Text 2"/>
          <p:cNvSpPr/>
          <p:nvPr/>
        </p:nvSpPr>
        <p:spPr>
          <a:xfrm>
            <a:off x="6529030" y="924520"/>
            <a:ext cx="7058739" cy="1737598"/>
          </a:xfrm>
          <a:prstGeom prst="rect">
            <a:avLst/>
          </a:prstGeom>
          <a:noFill/>
          <a:ln/>
        </p:spPr>
        <p:txBody>
          <a:bodyPr wrap="square" rtlCol="0" anchor="t"/>
          <a:lstStyle/>
          <a:p>
            <a:pPr marL="0" indent="0">
              <a:lnSpc>
                <a:spcPts val="6842"/>
              </a:lnSpc>
              <a:buNone/>
            </a:pPr>
            <a:r>
              <a:rPr lang="en-US" sz="5474" dirty="0">
                <a:solidFill>
                  <a:srgbClr val="38512F"/>
                </a:solidFill>
                <a:latin typeface="Lora" pitchFamily="34" charset="0"/>
                <a:ea typeface="Lora" pitchFamily="34" charset="-122"/>
                <a:cs typeface="Lora" pitchFamily="34" charset="-120"/>
              </a:rPr>
              <a:t>Types of SNORT IDS rules</a:t>
            </a:r>
            <a:endParaRPr lang="en-US" sz="5474" dirty="0"/>
          </a:p>
        </p:txBody>
      </p:sp>
      <p:sp>
        <p:nvSpPr>
          <p:cNvPr id="6" name="Text 3"/>
          <p:cNvSpPr/>
          <p:nvPr/>
        </p:nvSpPr>
        <p:spPr>
          <a:xfrm>
            <a:off x="6973848" y="3079194"/>
            <a:ext cx="6613922" cy="1334453"/>
          </a:xfrm>
          <a:prstGeom prst="rect">
            <a:avLst/>
          </a:prstGeom>
          <a:noFill/>
          <a:ln/>
        </p:spPr>
        <p:txBody>
          <a:bodyPr wrap="square" rtlCol="0" anchor="t"/>
          <a:lstStyle/>
          <a:p>
            <a:pPr marL="342900" indent="-342900" algn="l">
              <a:lnSpc>
                <a:spcPts val="3503"/>
              </a:lnSpc>
              <a:buSzPct val="100000"/>
              <a:buChar char="•"/>
            </a:pPr>
            <a:r>
              <a:rPr lang="en-US" sz="2189" b="1" dirty="0">
                <a:solidFill>
                  <a:srgbClr val="3A3630"/>
                </a:solidFill>
                <a:latin typeface="Source Sans Pro" pitchFamily="34" charset="0"/>
                <a:ea typeface="Source Sans Pro" pitchFamily="34" charset="-122"/>
                <a:cs typeface="Source Sans Pro" pitchFamily="34" charset="-120"/>
              </a:rPr>
              <a:t>Signature-based rules:</a:t>
            </a:r>
            <a:r>
              <a:rPr lang="en-US" sz="2189" dirty="0">
                <a:solidFill>
                  <a:srgbClr val="3A3630"/>
                </a:solidFill>
                <a:latin typeface="Source Sans Pro" pitchFamily="34" charset="0"/>
                <a:ea typeface="Source Sans Pro" pitchFamily="34" charset="-122"/>
                <a:cs typeface="Source Sans Pro" pitchFamily="34" charset="-120"/>
              </a:rPr>
              <a:t> Utilize predefined patterns to detect known threats, such as viruses, malware, and specific network behaviors.</a:t>
            </a:r>
            <a:endParaRPr lang="en-US" sz="2189" dirty="0"/>
          </a:p>
        </p:txBody>
      </p:sp>
      <p:sp>
        <p:nvSpPr>
          <p:cNvPr id="7" name="Text 4"/>
          <p:cNvSpPr/>
          <p:nvPr/>
        </p:nvSpPr>
        <p:spPr>
          <a:xfrm>
            <a:off x="6973848" y="4524851"/>
            <a:ext cx="6613922" cy="1334453"/>
          </a:xfrm>
          <a:prstGeom prst="rect">
            <a:avLst/>
          </a:prstGeom>
          <a:noFill/>
          <a:ln/>
        </p:spPr>
        <p:txBody>
          <a:bodyPr wrap="square" rtlCol="0" anchor="t"/>
          <a:lstStyle/>
          <a:p>
            <a:pPr marL="342900" indent="-342900" algn="l">
              <a:lnSpc>
                <a:spcPts val="3503"/>
              </a:lnSpc>
              <a:buSzPct val="100000"/>
              <a:buChar char="•"/>
            </a:pPr>
            <a:r>
              <a:rPr lang="en-US" sz="2189" b="1" dirty="0">
                <a:solidFill>
                  <a:srgbClr val="3A3630"/>
                </a:solidFill>
                <a:latin typeface="Source Sans Pro" pitchFamily="34" charset="0"/>
                <a:ea typeface="Source Sans Pro" pitchFamily="34" charset="-122"/>
                <a:cs typeface="Source Sans Pro" pitchFamily="34" charset="-120"/>
              </a:rPr>
              <a:t>Anomaly-based rules:</a:t>
            </a:r>
            <a:r>
              <a:rPr lang="en-US" sz="2189" dirty="0">
                <a:solidFill>
                  <a:srgbClr val="3A3630"/>
                </a:solidFill>
                <a:latin typeface="Source Sans Pro" pitchFamily="34" charset="0"/>
                <a:ea typeface="Source Sans Pro" pitchFamily="34" charset="-122"/>
                <a:cs typeface="Source Sans Pro" pitchFamily="34" charset="-120"/>
              </a:rPr>
              <a:t> Identify deviations from normal network traffic patterns by establishing a baseline and flagging abnormal activities.</a:t>
            </a:r>
            <a:endParaRPr lang="en-US" sz="2189" dirty="0"/>
          </a:p>
        </p:txBody>
      </p:sp>
      <p:sp>
        <p:nvSpPr>
          <p:cNvPr id="8" name="Text 5"/>
          <p:cNvSpPr/>
          <p:nvPr/>
        </p:nvSpPr>
        <p:spPr>
          <a:xfrm>
            <a:off x="6973848" y="5970508"/>
            <a:ext cx="6613922" cy="1334453"/>
          </a:xfrm>
          <a:prstGeom prst="rect">
            <a:avLst/>
          </a:prstGeom>
          <a:noFill/>
          <a:ln/>
        </p:spPr>
        <p:txBody>
          <a:bodyPr wrap="square" rtlCol="0" anchor="t"/>
          <a:lstStyle/>
          <a:p>
            <a:pPr marL="342900" indent="-342900" algn="l">
              <a:lnSpc>
                <a:spcPts val="3503"/>
              </a:lnSpc>
              <a:buSzPct val="100000"/>
              <a:buChar char="•"/>
            </a:pPr>
            <a:r>
              <a:rPr lang="en-US" sz="2189" b="1" dirty="0">
                <a:solidFill>
                  <a:srgbClr val="3A3630"/>
                </a:solidFill>
                <a:latin typeface="Source Sans Pro" pitchFamily="34" charset="0"/>
                <a:ea typeface="Source Sans Pro" pitchFamily="34" charset="-122"/>
                <a:cs typeface="Source Sans Pro" pitchFamily="34" charset="-120"/>
              </a:rPr>
              <a:t>Policy-based rules:</a:t>
            </a:r>
            <a:r>
              <a:rPr lang="en-US" sz="2189" dirty="0">
                <a:solidFill>
                  <a:srgbClr val="3A3630"/>
                </a:solidFill>
                <a:latin typeface="Source Sans Pro" pitchFamily="34" charset="0"/>
                <a:ea typeface="Source Sans Pro" pitchFamily="34" charset="-122"/>
                <a:cs typeface="Source Sans Pro" pitchFamily="34" charset="-120"/>
              </a:rPr>
              <a:t> Enforce specific organizational or compliance policies by monitoring and controlling network activities.</a:t>
            </a:r>
            <a:endParaRPr lang="en-US" sz="2189"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a:ln/>
        </p:spPr>
        <p:txBody>
          <a:bodyPr/>
          <a:lstStyle/>
          <a:p>
            <a:endParaRPr lang="en-US"/>
          </a:p>
        </p:txBody>
      </p:sp>
      <p:sp>
        <p:nvSpPr>
          <p:cNvPr id="3" name="Shape 1"/>
          <p:cNvSpPr/>
          <p:nvPr/>
        </p:nvSpPr>
        <p:spPr>
          <a:xfrm>
            <a:off x="0" y="0"/>
            <a:ext cx="14630400" cy="8229600"/>
          </a:xfrm>
          <a:prstGeom prst="rect">
            <a:avLst/>
          </a:prstGeom>
          <a:solidFill>
            <a:srgbClr val="FEF5E7"/>
          </a:solidFill>
          <a:ln/>
        </p:spPr>
        <p:txBody>
          <a:bodyPr/>
          <a:lstStyle/>
          <a:p>
            <a:endParaRPr lang="en-US"/>
          </a:p>
        </p:txBody>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5" name="Text 2"/>
          <p:cNvSpPr/>
          <p:nvPr/>
        </p:nvSpPr>
        <p:spPr>
          <a:xfrm>
            <a:off x="1042630" y="1146929"/>
            <a:ext cx="7058739" cy="1737598"/>
          </a:xfrm>
          <a:prstGeom prst="rect">
            <a:avLst/>
          </a:prstGeom>
          <a:noFill/>
          <a:ln/>
        </p:spPr>
        <p:txBody>
          <a:bodyPr wrap="square" rtlCol="0" anchor="t"/>
          <a:lstStyle/>
          <a:p>
            <a:pPr marL="0" indent="0">
              <a:lnSpc>
                <a:spcPts val="6842"/>
              </a:lnSpc>
              <a:buNone/>
            </a:pPr>
            <a:r>
              <a:rPr lang="en-US" sz="5474" dirty="0">
                <a:solidFill>
                  <a:srgbClr val="38512F"/>
                </a:solidFill>
                <a:latin typeface="Lora" pitchFamily="34" charset="0"/>
                <a:ea typeface="Lora" pitchFamily="34" charset="-122"/>
                <a:cs typeface="Lora" pitchFamily="34" charset="-120"/>
              </a:rPr>
              <a:t>Writing custom SNORT IDS rules</a:t>
            </a:r>
            <a:endParaRPr lang="en-US" sz="5474" dirty="0"/>
          </a:p>
        </p:txBody>
      </p:sp>
      <p:sp>
        <p:nvSpPr>
          <p:cNvPr id="6" name="Text 3"/>
          <p:cNvSpPr/>
          <p:nvPr/>
        </p:nvSpPr>
        <p:spPr>
          <a:xfrm>
            <a:off x="1487448" y="3301603"/>
            <a:ext cx="6613922" cy="1334453"/>
          </a:xfrm>
          <a:prstGeom prst="rect">
            <a:avLst/>
          </a:prstGeom>
          <a:noFill/>
          <a:ln/>
        </p:spPr>
        <p:txBody>
          <a:bodyPr wrap="square" rtlCol="0" anchor="t"/>
          <a:lstStyle/>
          <a:p>
            <a:pPr marL="342900" indent="-342900" algn="l">
              <a:lnSpc>
                <a:spcPts val="3503"/>
              </a:lnSpc>
              <a:buSzPct val="100000"/>
              <a:buChar char="•"/>
            </a:pPr>
            <a:r>
              <a:rPr lang="en-US" sz="2189" b="1" dirty="0">
                <a:solidFill>
                  <a:srgbClr val="3A3630"/>
                </a:solidFill>
                <a:latin typeface="Source Sans Pro" pitchFamily="34" charset="0"/>
                <a:ea typeface="Source Sans Pro" pitchFamily="34" charset="-122"/>
                <a:cs typeface="Source Sans Pro" pitchFamily="34" charset="-120"/>
              </a:rPr>
              <a:t>Understanding SNORT rule syntax:</a:t>
            </a:r>
            <a:r>
              <a:rPr lang="en-US" sz="2189" dirty="0">
                <a:solidFill>
                  <a:srgbClr val="3A3630"/>
                </a:solidFill>
                <a:latin typeface="Source Sans Pro" pitchFamily="34" charset="0"/>
                <a:ea typeface="Source Sans Pro" pitchFamily="34" charset="-122"/>
                <a:cs typeface="Source Sans Pro" pitchFamily="34" charset="-120"/>
              </a:rPr>
              <a:t> Explaining the structure of SNORT rules and how to define custom signatures for specific threats.</a:t>
            </a:r>
            <a:endParaRPr lang="en-US" sz="2189" dirty="0"/>
          </a:p>
        </p:txBody>
      </p:sp>
      <p:sp>
        <p:nvSpPr>
          <p:cNvPr id="7" name="Text 4"/>
          <p:cNvSpPr/>
          <p:nvPr/>
        </p:nvSpPr>
        <p:spPr>
          <a:xfrm>
            <a:off x="1487448" y="4747260"/>
            <a:ext cx="6613922" cy="889635"/>
          </a:xfrm>
          <a:prstGeom prst="rect">
            <a:avLst/>
          </a:prstGeom>
          <a:noFill/>
          <a:ln/>
        </p:spPr>
        <p:txBody>
          <a:bodyPr wrap="square" rtlCol="0" anchor="t"/>
          <a:lstStyle/>
          <a:p>
            <a:pPr marL="342900" indent="-342900" algn="l">
              <a:lnSpc>
                <a:spcPts val="3503"/>
              </a:lnSpc>
              <a:buSzPct val="100000"/>
              <a:buChar char="•"/>
            </a:pPr>
            <a:r>
              <a:rPr lang="en-US" sz="2189" b="1" dirty="0">
                <a:solidFill>
                  <a:srgbClr val="3A3630"/>
                </a:solidFill>
                <a:latin typeface="Source Sans Pro" pitchFamily="34" charset="0"/>
                <a:ea typeface="Source Sans Pro" pitchFamily="34" charset="-122"/>
                <a:cs typeface="Source Sans Pro" pitchFamily="34" charset="-120"/>
              </a:rPr>
              <a:t>Rule header format:</a:t>
            </a:r>
            <a:r>
              <a:rPr lang="en-US" sz="2189" dirty="0">
                <a:solidFill>
                  <a:srgbClr val="3A3630"/>
                </a:solidFill>
                <a:latin typeface="Source Sans Pro" pitchFamily="34" charset="0"/>
                <a:ea typeface="Source Sans Pro" pitchFamily="34" charset="-122"/>
                <a:cs typeface="Source Sans Pro" pitchFamily="34" charset="-120"/>
              </a:rPr>
              <a:t> Covering the header components such as action, protocol, source, destination, and more.</a:t>
            </a:r>
            <a:endParaRPr lang="en-US" sz="2189" dirty="0"/>
          </a:p>
        </p:txBody>
      </p:sp>
      <p:sp>
        <p:nvSpPr>
          <p:cNvPr id="8" name="Text 5"/>
          <p:cNvSpPr/>
          <p:nvPr/>
        </p:nvSpPr>
        <p:spPr>
          <a:xfrm>
            <a:off x="1487447" y="6103101"/>
            <a:ext cx="6613922" cy="1334453"/>
          </a:xfrm>
          <a:prstGeom prst="rect">
            <a:avLst/>
          </a:prstGeom>
          <a:noFill/>
          <a:ln/>
        </p:spPr>
        <p:txBody>
          <a:bodyPr wrap="square" rtlCol="0" anchor="t"/>
          <a:lstStyle/>
          <a:p>
            <a:pPr marL="342900" indent="-342900" algn="l">
              <a:lnSpc>
                <a:spcPts val="3503"/>
              </a:lnSpc>
              <a:buSzPct val="100000"/>
              <a:buChar char="•"/>
            </a:pPr>
            <a:r>
              <a:rPr lang="en-US" sz="2189" b="1" dirty="0">
                <a:solidFill>
                  <a:srgbClr val="3A3630"/>
                </a:solidFill>
                <a:latin typeface="Source Sans Pro" pitchFamily="34" charset="0"/>
                <a:ea typeface="Source Sans Pro" pitchFamily="34" charset="-122"/>
                <a:cs typeface="Source Sans Pro" pitchFamily="34" charset="-120"/>
              </a:rPr>
              <a:t>Rule options and content:</a:t>
            </a:r>
            <a:r>
              <a:rPr lang="en-US" sz="2189" dirty="0">
                <a:solidFill>
                  <a:srgbClr val="3A3630"/>
                </a:solidFill>
                <a:latin typeface="Source Sans Pro" pitchFamily="34" charset="0"/>
                <a:ea typeface="Source Sans Pro" pitchFamily="34" charset="-122"/>
                <a:cs typeface="Source Sans Pro" pitchFamily="34" charset="-120"/>
              </a:rPr>
              <a:t> Describing the various rule options and their impact on threat detection and prevention.</a:t>
            </a:r>
            <a:endParaRPr lang="en-US" sz="2189"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a:ln/>
        </p:spPr>
        <p:txBody>
          <a:bodyPr/>
          <a:lstStyle/>
          <a:p>
            <a:endParaRPr lang="en-US"/>
          </a:p>
        </p:txBody>
      </p:sp>
      <p:sp>
        <p:nvSpPr>
          <p:cNvPr id="3" name="Shape 1"/>
          <p:cNvSpPr/>
          <p:nvPr/>
        </p:nvSpPr>
        <p:spPr>
          <a:xfrm>
            <a:off x="0" y="0"/>
            <a:ext cx="14630400" cy="8229600"/>
          </a:xfrm>
          <a:prstGeom prst="rect">
            <a:avLst/>
          </a:prstGeom>
          <a:solidFill>
            <a:srgbClr val="FEF5E7"/>
          </a:solidFill>
          <a:ln/>
        </p:spPr>
        <p:txBody>
          <a:bodyPr/>
          <a:lstStyle/>
          <a:p>
            <a:endParaRPr lang="en-US"/>
          </a:p>
        </p:txBody>
      </p:sp>
      <p:sp>
        <p:nvSpPr>
          <p:cNvPr id="4" name="Text 2"/>
          <p:cNvSpPr/>
          <p:nvPr/>
        </p:nvSpPr>
        <p:spPr>
          <a:xfrm>
            <a:off x="1042630" y="2512695"/>
            <a:ext cx="7627263" cy="868799"/>
          </a:xfrm>
          <a:prstGeom prst="rect">
            <a:avLst/>
          </a:prstGeom>
          <a:noFill/>
          <a:ln/>
        </p:spPr>
        <p:txBody>
          <a:bodyPr wrap="none" rtlCol="0" anchor="t"/>
          <a:lstStyle/>
          <a:p>
            <a:pPr marL="0" indent="0">
              <a:lnSpc>
                <a:spcPts val="6842"/>
              </a:lnSpc>
              <a:buNone/>
            </a:pPr>
            <a:r>
              <a:rPr lang="en-US" sz="5474" dirty="0">
                <a:solidFill>
                  <a:srgbClr val="38512F"/>
                </a:solidFill>
                <a:latin typeface="Lora" pitchFamily="34" charset="0"/>
                <a:ea typeface="Lora" pitchFamily="34" charset="-122"/>
                <a:cs typeface="Lora" pitchFamily="34" charset="-120"/>
              </a:rPr>
              <a:t>SNORT IDS Rule Syntax</a:t>
            </a:r>
            <a:endParaRPr lang="en-US" sz="5474" dirty="0"/>
          </a:p>
        </p:txBody>
      </p:sp>
      <p:sp>
        <p:nvSpPr>
          <p:cNvPr id="5" name="Text 3"/>
          <p:cNvSpPr/>
          <p:nvPr/>
        </p:nvSpPr>
        <p:spPr>
          <a:xfrm>
            <a:off x="1042630" y="3937516"/>
            <a:ext cx="12545139" cy="1779270"/>
          </a:xfrm>
          <a:prstGeom prst="rect">
            <a:avLst/>
          </a:prstGeom>
          <a:noFill/>
          <a:ln/>
        </p:spPr>
        <p:txBody>
          <a:bodyPr wrap="square" rtlCol="0" anchor="t"/>
          <a:lstStyle/>
          <a:p>
            <a:pPr marL="0" indent="0">
              <a:lnSpc>
                <a:spcPts val="3503"/>
              </a:lnSpc>
              <a:buNone/>
            </a:pPr>
            <a:r>
              <a:rPr lang="en-US" sz="2189" dirty="0">
                <a:solidFill>
                  <a:srgbClr val="3A3630"/>
                </a:solidFill>
                <a:latin typeface="Source Sans Pro" pitchFamily="34" charset="0"/>
                <a:ea typeface="Source Sans Pro" pitchFamily="34" charset="-122"/>
                <a:cs typeface="Source Sans Pro" pitchFamily="34" charset="-120"/>
              </a:rPr>
              <a:t>The SNORT IDS rule syntax follows a structured format with specific components. It includes the rule header, which defines the action, protocol, source, and destination. The rule options provide additional criteria for matching network traffic, such as content, metadata, and flow. Understanding the syntax is crucial for effective rule creation and management.</a:t>
            </a:r>
            <a:endParaRPr lang="en-US" sz="2189"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a:ln/>
        </p:spPr>
        <p:txBody>
          <a:bodyPr/>
          <a:lstStyle/>
          <a:p>
            <a:endParaRPr lang="en-US"/>
          </a:p>
        </p:txBody>
      </p:sp>
      <p:sp>
        <p:nvSpPr>
          <p:cNvPr id="3" name="Shape 1"/>
          <p:cNvSpPr/>
          <p:nvPr/>
        </p:nvSpPr>
        <p:spPr>
          <a:xfrm>
            <a:off x="0" y="0"/>
            <a:ext cx="14630400" cy="8229600"/>
          </a:xfrm>
          <a:prstGeom prst="rect">
            <a:avLst/>
          </a:prstGeom>
          <a:solidFill>
            <a:srgbClr val="FEF5E7"/>
          </a:solidFill>
          <a:ln/>
        </p:spPr>
        <p:txBody>
          <a:bodyPr/>
          <a:lstStyle/>
          <a:p>
            <a:endParaRPr lang="en-US"/>
          </a:p>
        </p:txBody>
      </p:sp>
      <p:sp>
        <p:nvSpPr>
          <p:cNvPr id="4" name="Text 2"/>
          <p:cNvSpPr/>
          <p:nvPr/>
        </p:nvSpPr>
        <p:spPr>
          <a:xfrm>
            <a:off x="1042630" y="1961912"/>
            <a:ext cx="8688586" cy="868799"/>
          </a:xfrm>
          <a:prstGeom prst="rect">
            <a:avLst/>
          </a:prstGeom>
          <a:noFill/>
          <a:ln/>
        </p:spPr>
        <p:txBody>
          <a:bodyPr wrap="none" rtlCol="0" anchor="t"/>
          <a:lstStyle/>
          <a:p>
            <a:pPr marL="0" indent="0">
              <a:lnSpc>
                <a:spcPts val="6842"/>
              </a:lnSpc>
              <a:buNone/>
            </a:pPr>
            <a:r>
              <a:rPr lang="en-US" sz="5474" dirty="0">
                <a:solidFill>
                  <a:srgbClr val="38512F"/>
                </a:solidFill>
                <a:latin typeface="Lora" pitchFamily="34" charset="0"/>
                <a:ea typeface="Lora" pitchFamily="34" charset="-122"/>
                <a:cs typeface="Lora" pitchFamily="34" charset="-120"/>
              </a:rPr>
              <a:t>Rule options and modifiers</a:t>
            </a:r>
            <a:endParaRPr lang="en-US" sz="5474" dirty="0"/>
          </a:p>
        </p:txBody>
      </p:sp>
      <p:sp>
        <p:nvSpPr>
          <p:cNvPr id="5" name="Text 3"/>
          <p:cNvSpPr/>
          <p:nvPr/>
        </p:nvSpPr>
        <p:spPr>
          <a:xfrm>
            <a:off x="1042630" y="3525798"/>
            <a:ext cx="3475673" cy="434340"/>
          </a:xfrm>
          <a:prstGeom prst="rect">
            <a:avLst/>
          </a:prstGeom>
          <a:noFill/>
          <a:ln/>
        </p:spPr>
        <p:txBody>
          <a:bodyPr wrap="none" rtlCol="0" anchor="t"/>
          <a:lstStyle/>
          <a:p>
            <a:pPr marL="0" indent="0">
              <a:lnSpc>
                <a:spcPts val="3421"/>
              </a:lnSpc>
              <a:buNone/>
            </a:pPr>
            <a:r>
              <a:rPr lang="en-US" sz="2737" dirty="0">
                <a:solidFill>
                  <a:srgbClr val="38512F"/>
                </a:solidFill>
                <a:latin typeface="Lora" pitchFamily="34" charset="0"/>
                <a:ea typeface="Lora" pitchFamily="34" charset="-122"/>
                <a:cs typeface="Lora" pitchFamily="34" charset="-120"/>
              </a:rPr>
              <a:t>Rule Options</a:t>
            </a:r>
            <a:endParaRPr lang="en-US" sz="2737" dirty="0"/>
          </a:p>
        </p:txBody>
      </p:sp>
      <p:sp>
        <p:nvSpPr>
          <p:cNvPr id="6" name="Text 4"/>
          <p:cNvSpPr/>
          <p:nvPr/>
        </p:nvSpPr>
        <p:spPr>
          <a:xfrm>
            <a:off x="1042630" y="4238149"/>
            <a:ext cx="5933361" cy="1779270"/>
          </a:xfrm>
          <a:prstGeom prst="rect">
            <a:avLst/>
          </a:prstGeom>
          <a:noFill/>
          <a:ln/>
        </p:spPr>
        <p:txBody>
          <a:bodyPr wrap="square" rtlCol="0" anchor="t"/>
          <a:lstStyle/>
          <a:p>
            <a:pPr marL="0" indent="0">
              <a:lnSpc>
                <a:spcPts val="3503"/>
              </a:lnSpc>
              <a:buNone/>
            </a:pPr>
            <a:r>
              <a:rPr lang="en-US" sz="2189" dirty="0">
                <a:solidFill>
                  <a:srgbClr val="3A3630"/>
                </a:solidFill>
                <a:latin typeface="Source Sans Pro" pitchFamily="34" charset="0"/>
                <a:ea typeface="Source Sans Pro" pitchFamily="34" charset="-122"/>
                <a:cs typeface="Source Sans Pro" pitchFamily="34" charset="-120"/>
              </a:rPr>
              <a:t>Rule options in SNORT IDS provide additional criteria for matching and classifying network traffic. They allow for fine-grained control over rule behavior.</a:t>
            </a:r>
            <a:endParaRPr lang="en-US" sz="2189" dirty="0"/>
          </a:p>
        </p:txBody>
      </p:sp>
      <p:sp>
        <p:nvSpPr>
          <p:cNvPr id="7" name="Text 5"/>
          <p:cNvSpPr/>
          <p:nvPr/>
        </p:nvSpPr>
        <p:spPr>
          <a:xfrm>
            <a:off x="7662029" y="3525798"/>
            <a:ext cx="3475673" cy="434340"/>
          </a:xfrm>
          <a:prstGeom prst="rect">
            <a:avLst/>
          </a:prstGeom>
          <a:noFill/>
          <a:ln/>
        </p:spPr>
        <p:txBody>
          <a:bodyPr wrap="none" rtlCol="0" anchor="t"/>
          <a:lstStyle/>
          <a:p>
            <a:pPr marL="0" indent="0">
              <a:lnSpc>
                <a:spcPts val="3421"/>
              </a:lnSpc>
              <a:buNone/>
            </a:pPr>
            <a:r>
              <a:rPr lang="en-US" sz="2737" dirty="0">
                <a:solidFill>
                  <a:srgbClr val="38512F"/>
                </a:solidFill>
                <a:latin typeface="Lora" pitchFamily="34" charset="0"/>
                <a:ea typeface="Lora" pitchFamily="34" charset="-122"/>
                <a:cs typeface="Lora" pitchFamily="34" charset="-120"/>
              </a:rPr>
              <a:t>Rule Modifiers</a:t>
            </a:r>
            <a:endParaRPr lang="en-US" sz="2737" dirty="0"/>
          </a:p>
        </p:txBody>
      </p:sp>
      <p:sp>
        <p:nvSpPr>
          <p:cNvPr id="8" name="Text 6"/>
          <p:cNvSpPr/>
          <p:nvPr/>
        </p:nvSpPr>
        <p:spPr>
          <a:xfrm>
            <a:off x="7662029" y="4238149"/>
            <a:ext cx="5933361" cy="1334453"/>
          </a:xfrm>
          <a:prstGeom prst="rect">
            <a:avLst/>
          </a:prstGeom>
          <a:noFill/>
          <a:ln/>
        </p:spPr>
        <p:txBody>
          <a:bodyPr wrap="square" rtlCol="0" anchor="t"/>
          <a:lstStyle/>
          <a:p>
            <a:pPr marL="0" indent="0">
              <a:lnSpc>
                <a:spcPts val="3503"/>
              </a:lnSpc>
              <a:buNone/>
            </a:pPr>
            <a:r>
              <a:rPr lang="en-US" sz="2189" dirty="0">
                <a:solidFill>
                  <a:srgbClr val="3A3630"/>
                </a:solidFill>
                <a:latin typeface="Source Sans Pro" pitchFamily="34" charset="0"/>
                <a:ea typeface="Source Sans Pro" pitchFamily="34" charset="-122"/>
                <a:cs typeface="Source Sans Pro" pitchFamily="34" charset="-120"/>
              </a:rPr>
              <a:t>Modifiers in SNORT IDS enable the customization and refinement of rule actions. They can be used to modify rule behavior based on specific conditions.</a:t>
            </a:r>
            <a:endParaRPr lang="en-US" sz="2189"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a:ln/>
        </p:spPr>
        <p:txBody>
          <a:bodyPr/>
          <a:lstStyle/>
          <a:p>
            <a:endParaRPr lang="en-US"/>
          </a:p>
        </p:txBody>
      </p:sp>
      <p:sp>
        <p:nvSpPr>
          <p:cNvPr id="3" name="Shape 1"/>
          <p:cNvSpPr/>
          <p:nvPr/>
        </p:nvSpPr>
        <p:spPr>
          <a:xfrm>
            <a:off x="0" y="0"/>
            <a:ext cx="14630400" cy="8229600"/>
          </a:xfrm>
          <a:prstGeom prst="rect">
            <a:avLst/>
          </a:prstGeom>
          <a:solidFill>
            <a:srgbClr val="FEF5E7"/>
          </a:solidFill>
          <a:ln/>
        </p:spPr>
        <p:txBody>
          <a:bodyPr/>
          <a:lstStyle/>
          <a:p>
            <a:endParaRPr lang="en-US"/>
          </a:p>
        </p:txBody>
      </p:sp>
      <p:sp>
        <p:nvSpPr>
          <p:cNvPr id="4" name="Text 2"/>
          <p:cNvSpPr/>
          <p:nvPr/>
        </p:nvSpPr>
        <p:spPr>
          <a:xfrm>
            <a:off x="1042630" y="1392079"/>
            <a:ext cx="7884438" cy="868799"/>
          </a:xfrm>
          <a:prstGeom prst="rect">
            <a:avLst/>
          </a:prstGeom>
          <a:noFill/>
          <a:ln/>
        </p:spPr>
        <p:txBody>
          <a:bodyPr wrap="none" rtlCol="0" anchor="t"/>
          <a:lstStyle/>
          <a:p>
            <a:pPr marL="0" indent="0">
              <a:lnSpc>
                <a:spcPts val="6842"/>
              </a:lnSpc>
              <a:buNone/>
            </a:pPr>
            <a:r>
              <a:rPr lang="en-US" sz="5474" dirty="0">
                <a:solidFill>
                  <a:srgbClr val="38512F"/>
                </a:solidFill>
                <a:latin typeface="Lora" pitchFamily="34" charset="0"/>
                <a:ea typeface="Lora" pitchFamily="34" charset="-122"/>
                <a:cs typeface="Lora" pitchFamily="34" charset="-120"/>
              </a:rPr>
              <a:t>Rule actions and logging</a:t>
            </a:r>
            <a:endParaRPr lang="en-US" sz="5474" dirty="0"/>
          </a:p>
        </p:txBody>
      </p:sp>
      <p:sp>
        <p:nvSpPr>
          <p:cNvPr id="5" name="Text 3"/>
          <p:cNvSpPr/>
          <p:nvPr/>
        </p:nvSpPr>
        <p:spPr>
          <a:xfrm>
            <a:off x="1042630" y="2955965"/>
            <a:ext cx="3475673" cy="434340"/>
          </a:xfrm>
          <a:prstGeom prst="rect">
            <a:avLst/>
          </a:prstGeom>
          <a:noFill/>
          <a:ln/>
        </p:spPr>
        <p:txBody>
          <a:bodyPr wrap="none" rtlCol="0" anchor="t"/>
          <a:lstStyle/>
          <a:p>
            <a:pPr marL="0" indent="0">
              <a:lnSpc>
                <a:spcPts val="3421"/>
              </a:lnSpc>
              <a:buNone/>
            </a:pPr>
            <a:r>
              <a:rPr lang="en-US" sz="2737" dirty="0">
                <a:solidFill>
                  <a:srgbClr val="38512F"/>
                </a:solidFill>
                <a:latin typeface="Lora" pitchFamily="34" charset="0"/>
                <a:ea typeface="Lora" pitchFamily="34" charset="-122"/>
                <a:cs typeface="Lora" pitchFamily="34" charset="-120"/>
              </a:rPr>
              <a:t>Action Types</a:t>
            </a:r>
            <a:endParaRPr lang="en-US" sz="2737" dirty="0"/>
          </a:p>
        </p:txBody>
      </p:sp>
      <p:sp>
        <p:nvSpPr>
          <p:cNvPr id="6" name="Text 4"/>
          <p:cNvSpPr/>
          <p:nvPr/>
        </p:nvSpPr>
        <p:spPr>
          <a:xfrm>
            <a:off x="1042630" y="3668316"/>
            <a:ext cx="5933361" cy="889635"/>
          </a:xfrm>
          <a:prstGeom prst="rect">
            <a:avLst/>
          </a:prstGeom>
          <a:noFill/>
          <a:ln/>
        </p:spPr>
        <p:txBody>
          <a:bodyPr wrap="square" rtlCol="0" anchor="t"/>
          <a:lstStyle/>
          <a:p>
            <a:pPr marL="0" indent="0">
              <a:lnSpc>
                <a:spcPts val="3503"/>
              </a:lnSpc>
              <a:buNone/>
            </a:pPr>
            <a:r>
              <a:rPr lang="en-US" sz="2189" dirty="0">
                <a:solidFill>
                  <a:srgbClr val="3A3630"/>
                </a:solidFill>
                <a:latin typeface="Source Sans Pro" pitchFamily="34" charset="0"/>
                <a:ea typeface="Source Sans Pro" pitchFamily="34" charset="-122"/>
                <a:cs typeface="Source Sans Pro" pitchFamily="34" charset="-120"/>
              </a:rPr>
              <a:t>SNORT IDS rule actions include alerting, logging, and blocking of network traffic.</a:t>
            </a:r>
            <a:endParaRPr lang="en-US" sz="2189" dirty="0"/>
          </a:p>
        </p:txBody>
      </p:sp>
      <p:sp>
        <p:nvSpPr>
          <p:cNvPr id="7" name="Text 5"/>
          <p:cNvSpPr/>
          <p:nvPr/>
        </p:nvSpPr>
        <p:spPr>
          <a:xfrm>
            <a:off x="1042630" y="4808101"/>
            <a:ext cx="5933361" cy="889635"/>
          </a:xfrm>
          <a:prstGeom prst="rect">
            <a:avLst/>
          </a:prstGeom>
          <a:noFill/>
          <a:ln/>
        </p:spPr>
        <p:txBody>
          <a:bodyPr wrap="square" rtlCol="0" anchor="t"/>
          <a:lstStyle/>
          <a:p>
            <a:pPr marL="0" indent="0">
              <a:lnSpc>
                <a:spcPts val="3503"/>
              </a:lnSpc>
              <a:buNone/>
            </a:pPr>
            <a:r>
              <a:rPr lang="en-US" sz="2189" dirty="0">
                <a:solidFill>
                  <a:srgbClr val="3A3630"/>
                </a:solidFill>
                <a:latin typeface="Source Sans Pro" pitchFamily="34" charset="0"/>
                <a:ea typeface="Source Sans Pro" pitchFamily="34" charset="-122"/>
                <a:cs typeface="Source Sans Pro" pitchFamily="34" charset="-120"/>
              </a:rPr>
              <a:t>Each action type provides different levels of response to detected threats.</a:t>
            </a:r>
            <a:endParaRPr lang="en-US" sz="2189" dirty="0"/>
          </a:p>
        </p:txBody>
      </p:sp>
      <p:sp>
        <p:nvSpPr>
          <p:cNvPr id="8" name="Text 6"/>
          <p:cNvSpPr/>
          <p:nvPr/>
        </p:nvSpPr>
        <p:spPr>
          <a:xfrm>
            <a:off x="7662029" y="2955965"/>
            <a:ext cx="3475673" cy="434340"/>
          </a:xfrm>
          <a:prstGeom prst="rect">
            <a:avLst/>
          </a:prstGeom>
          <a:noFill/>
          <a:ln/>
        </p:spPr>
        <p:txBody>
          <a:bodyPr wrap="none" rtlCol="0" anchor="t"/>
          <a:lstStyle/>
          <a:p>
            <a:pPr marL="0" indent="0">
              <a:lnSpc>
                <a:spcPts val="3421"/>
              </a:lnSpc>
              <a:buNone/>
            </a:pPr>
            <a:r>
              <a:rPr lang="en-US" sz="2737" dirty="0">
                <a:solidFill>
                  <a:srgbClr val="38512F"/>
                </a:solidFill>
                <a:latin typeface="Lora" pitchFamily="34" charset="0"/>
                <a:ea typeface="Lora" pitchFamily="34" charset="-122"/>
                <a:cs typeface="Lora" pitchFamily="34" charset="-120"/>
              </a:rPr>
              <a:t>Logging Details</a:t>
            </a:r>
            <a:endParaRPr lang="en-US" sz="2737" dirty="0"/>
          </a:p>
        </p:txBody>
      </p:sp>
      <p:sp>
        <p:nvSpPr>
          <p:cNvPr id="9" name="Text 7"/>
          <p:cNvSpPr/>
          <p:nvPr/>
        </p:nvSpPr>
        <p:spPr>
          <a:xfrm>
            <a:off x="7662029" y="3668316"/>
            <a:ext cx="5933361" cy="1779270"/>
          </a:xfrm>
          <a:prstGeom prst="rect">
            <a:avLst/>
          </a:prstGeom>
          <a:noFill/>
          <a:ln/>
        </p:spPr>
        <p:txBody>
          <a:bodyPr wrap="square" rtlCol="0" anchor="t"/>
          <a:lstStyle/>
          <a:p>
            <a:pPr marL="0" indent="0">
              <a:lnSpc>
                <a:spcPts val="3503"/>
              </a:lnSpc>
              <a:buNone/>
            </a:pPr>
            <a:r>
              <a:rPr lang="en-US" sz="2189" dirty="0">
                <a:solidFill>
                  <a:srgbClr val="3A3630"/>
                </a:solidFill>
                <a:latin typeface="Source Sans Pro" pitchFamily="34" charset="0"/>
                <a:ea typeface="Source Sans Pro" pitchFamily="34" charset="-122"/>
                <a:cs typeface="Source Sans Pro" pitchFamily="34" charset="-120"/>
              </a:rPr>
              <a:t>SNORT logs provide detailed information about detected intrusions, including source and destination IP addresses, timestamps, and attack signatures.</a:t>
            </a:r>
            <a:endParaRPr lang="en-US" sz="2189" dirty="0"/>
          </a:p>
        </p:txBody>
      </p:sp>
      <p:sp>
        <p:nvSpPr>
          <p:cNvPr id="10" name="Text 8"/>
          <p:cNvSpPr/>
          <p:nvPr/>
        </p:nvSpPr>
        <p:spPr>
          <a:xfrm>
            <a:off x="7662029" y="5697736"/>
            <a:ext cx="5933361" cy="889635"/>
          </a:xfrm>
          <a:prstGeom prst="rect">
            <a:avLst/>
          </a:prstGeom>
          <a:noFill/>
          <a:ln/>
        </p:spPr>
        <p:txBody>
          <a:bodyPr wrap="square" rtlCol="0" anchor="t"/>
          <a:lstStyle/>
          <a:p>
            <a:pPr marL="0" indent="0">
              <a:lnSpc>
                <a:spcPts val="3503"/>
              </a:lnSpc>
              <a:buNone/>
            </a:pPr>
            <a:r>
              <a:rPr lang="en-US" sz="2189" dirty="0">
                <a:solidFill>
                  <a:srgbClr val="3A3630"/>
                </a:solidFill>
                <a:latin typeface="Source Sans Pro" pitchFamily="34" charset="0"/>
                <a:ea typeface="Source Sans Pro" pitchFamily="34" charset="-122"/>
                <a:cs typeface="Source Sans Pro" pitchFamily="34" charset="-120"/>
              </a:rPr>
              <a:t>Log files are essential for post-incident analysis and threat intelligence.</a:t>
            </a:r>
            <a:endParaRPr lang="en-US" sz="2189"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a:ln/>
        </p:spPr>
        <p:txBody>
          <a:bodyPr/>
          <a:lstStyle/>
          <a:p>
            <a:endParaRPr lang="en-US"/>
          </a:p>
        </p:txBody>
      </p:sp>
      <p:sp>
        <p:nvSpPr>
          <p:cNvPr id="3" name="Shape 1"/>
          <p:cNvSpPr/>
          <p:nvPr/>
        </p:nvSpPr>
        <p:spPr>
          <a:xfrm>
            <a:off x="0" y="0"/>
            <a:ext cx="14630400" cy="8229600"/>
          </a:xfrm>
          <a:prstGeom prst="rect">
            <a:avLst/>
          </a:prstGeom>
          <a:solidFill>
            <a:srgbClr val="FEF5E7"/>
          </a:solidFill>
          <a:ln/>
        </p:spPr>
        <p:txBody>
          <a:bodyPr/>
          <a:lstStyle/>
          <a:p>
            <a:endParaRPr lang="en-US"/>
          </a:p>
        </p:txBody>
      </p:sp>
      <p:sp>
        <p:nvSpPr>
          <p:cNvPr id="4" name="Text 2"/>
          <p:cNvSpPr/>
          <p:nvPr/>
        </p:nvSpPr>
        <p:spPr>
          <a:xfrm>
            <a:off x="1042630" y="1216581"/>
            <a:ext cx="9675614" cy="868799"/>
          </a:xfrm>
          <a:prstGeom prst="rect">
            <a:avLst/>
          </a:prstGeom>
          <a:noFill/>
          <a:ln/>
        </p:spPr>
        <p:txBody>
          <a:bodyPr wrap="none" rtlCol="0" anchor="t"/>
          <a:lstStyle/>
          <a:p>
            <a:pPr marL="0" indent="0">
              <a:lnSpc>
                <a:spcPts val="6842"/>
              </a:lnSpc>
              <a:buNone/>
            </a:pPr>
            <a:r>
              <a:rPr lang="en-US" sz="5474" dirty="0">
                <a:solidFill>
                  <a:srgbClr val="38512F"/>
                </a:solidFill>
                <a:latin typeface="Lora" pitchFamily="34" charset="0"/>
                <a:ea typeface="Lora" pitchFamily="34" charset="-122"/>
                <a:cs typeface="Lora" pitchFamily="34" charset="-120"/>
              </a:rPr>
              <a:t>SNORT IDS Rule Management</a:t>
            </a:r>
            <a:endParaRPr lang="en-US" sz="5474" dirty="0"/>
          </a:p>
        </p:txBody>
      </p:sp>
      <p:sp>
        <p:nvSpPr>
          <p:cNvPr id="5" name="Shape 3"/>
          <p:cNvSpPr/>
          <p:nvPr/>
        </p:nvSpPr>
        <p:spPr>
          <a:xfrm>
            <a:off x="1042630" y="2641402"/>
            <a:ext cx="6133624" cy="2046803"/>
          </a:xfrm>
          <a:prstGeom prst="roundRect">
            <a:avLst>
              <a:gd name="adj" fmla="val 4075"/>
            </a:avLst>
          </a:prstGeom>
          <a:solidFill>
            <a:srgbClr val="F6E9D5"/>
          </a:solidFill>
          <a:ln/>
        </p:spPr>
        <p:txBody>
          <a:bodyPr/>
          <a:lstStyle/>
          <a:p>
            <a:endParaRPr lang="en-US"/>
          </a:p>
        </p:txBody>
      </p:sp>
      <p:sp>
        <p:nvSpPr>
          <p:cNvPr id="6" name="Text 4"/>
          <p:cNvSpPr/>
          <p:nvPr/>
        </p:nvSpPr>
        <p:spPr>
          <a:xfrm>
            <a:off x="1320641" y="2919413"/>
            <a:ext cx="3475673" cy="434340"/>
          </a:xfrm>
          <a:prstGeom prst="rect">
            <a:avLst/>
          </a:prstGeom>
          <a:noFill/>
          <a:ln/>
        </p:spPr>
        <p:txBody>
          <a:bodyPr wrap="none" rtlCol="0" anchor="t"/>
          <a:lstStyle/>
          <a:p>
            <a:pPr marL="0" indent="0">
              <a:lnSpc>
                <a:spcPts val="3421"/>
              </a:lnSpc>
              <a:buNone/>
            </a:pPr>
            <a:r>
              <a:rPr lang="en-US" sz="2737" dirty="0">
                <a:solidFill>
                  <a:srgbClr val="38512F"/>
                </a:solidFill>
                <a:latin typeface="Lora" pitchFamily="34" charset="0"/>
                <a:ea typeface="Lora" pitchFamily="34" charset="-122"/>
                <a:cs typeface="Lora" pitchFamily="34" charset="-120"/>
              </a:rPr>
              <a:t>Rule Organization</a:t>
            </a:r>
            <a:endParaRPr lang="en-US" sz="2737" dirty="0"/>
          </a:p>
        </p:txBody>
      </p:sp>
      <p:sp>
        <p:nvSpPr>
          <p:cNvPr id="7" name="Text 5"/>
          <p:cNvSpPr/>
          <p:nvPr/>
        </p:nvSpPr>
        <p:spPr>
          <a:xfrm>
            <a:off x="1320641" y="3520559"/>
            <a:ext cx="5577602" cy="889635"/>
          </a:xfrm>
          <a:prstGeom prst="rect">
            <a:avLst/>
          </a:prstGeom>
          <a:noFill/>
          <a:ln/>
        </p:spPr>
        <p:txBody>
          <a:bodyPr wrap="square" rtlCol="0" anchor="t"/>
          <a:lstStyle/>
          <a:p>
            <a:pPr marL="0" indent="0">
              <a:lnSpc>
                <a:spcPts val="3503"/>
              </a:lnSpc>
              <a:buNone/>
            </a:pPr>
            <a:r>
              <a:rPr lang="en-US" sz="2189" dirty="0">
                <a:solidFill>
                  <a:srgbClr val="3A3630"/>
                </a:solidFill>
                <a:latin typeface="Source Sans Pro" pitchFamily="34" charset="0"/>
                <a:ea typeface="Source Sans Pro" pitchFamily="34" charset="-122"/>
                <a:cs typeface="Source Sans Pro" pitchFamily="34" charset="-120"/>
              </a:rPr>
              <a:t>SNORT IDS rules should be organized based on severity and relevance.</a:t>
            </a:r>
            <a:endParaRPr lang="en-US" sz="2189" dirty="0"/>
          </a:p>
        </p:txBody>
      </p:sp>
      <p:sp>
        <p:nvSpPr>
          <p:cNvPr id="8" name="Shape 6"/>
          <p:cNvSpPr/>
          <p:nvPr/>
        </p:nvSpPr>
        <p:spPr>
          <a:xfrm>
            <a:off x="7454265" y="2641402"/>
            <a:ext cx="6133624" cy="2046803"/>
          </a:xfrm>
          <a:prstGeom prst="roundRect">
            <a:avLst>
              <a:gd name="adj" fmla="val 4075"/>
            </a:avLst>
          </a:prstGeom>
          <a:solidFill>
            <a:srgbClr val="F6E9D5"/>
          </a:solidFill>
          <a:ln/>
        </p:spPr>
        <p:txBody>
          <a:bodyPr/>
          <a:lstStyle/>
          <a:p>
            <a:endParaRPr lang="en-US"/>
          </a:p>
        </p:txBody>
      </p:sp>
      <p:sp>
        <p:nvSpPr>
          <p:cNvPr id="9" name="Text 7"/>
          <p:cNvSpPr/>
          <p:nvPr/>
        </p:nvSpPr>
        <p:spPr>
          <a:xfrm>
            <a:off x="7732276" y="2919413"/>
            <a:ext cx="3475673" cy="434340"/>
          </a:xfrm>
          <a:prstGeom prst="rect">
            <a:avLst/>
          </a:prstGeom>
          <a:noFill/>
          <a:ln/>
        </p:spPr>
        <p:txBody>
          <a:bodyPr wrap="none" rtlCol="0" anchor="t"/>
          <a:lstStyle/>
          <a:p>
            <a:pPr marL="0" indent="0">
              <a:lnSpc>
                <a:spcPts val="3421"/>
              </a:lnSpc>
              <a:buNone/>
            </a:pPr>
            <a:r>
              <a:rPr lang="en-US" sz="2737" dirty="0">
                <a:solidFill>
                  <a:srgbClr val="38512F"/>
                </a:solidFill>
                <a:latin typeface="Lora" pitchFamily="34" charset="0"/>
                <a:ea typeface="Lora" pitchFamily="34" charset="-122"/>
                <a:cs typeface="Lora" pitchFamily="34" charset="-120"/>
              </a:rPr>
              <a:t>Rule Versioning</a:t>
            </a:r>
            <a:endParaRPr lang="en-US" sz="2737" dirty="0"/>
          </a:p>
        </p:txBody>
      </p:sp>
      <p:sp>
        <p:nvSpPr>
          <p:cNvPr id="10" name="Text 8"/>
          <p:cNvSpPr/>
          <p:nvPr/>
        </p:nvSpPr>
        <p:spPr>
          <a:xfrm>
            <a:off x="7732276" y="3520559"/>
            <a:ext cx="5577602" cy="889635"/>
          </a:xfrm>
          <a:prstGeom prst="rect">
            <a:avLst/>
          </a:prstGeom>
          <a:noFill/>
          <a:ln/>
        </p:spPr>
        <p:txBody>
          <a:bodyPr wrap="square" rtlCol="0" anchor="t"/>
          <a:lstStyle/>
          <a:p>
            <a:pPr marL="0" indent="0">
              <a:lnSpc>
                <a:spcPts val="3503"/>
              </a:lnSpc>
              <a:buNone/>
            </a:pPr>
            <a:r>
              <a:rPr lang="en-US" sz="2189" dirty="0">
                <a:solidFill>
                  <a:srgbClr val="3A3630"/>
                </a:solidFill>
                <a:latin typeface="Source Sans Pro" pitchFamily="34" charset="0"/>
                <a:ea typeface="Source Sans Pro" pitchFamily="34" charset="-122"/>
                <a:cs typeface="Source Sans Pro" pitchFamily="34" charset="-120"/>
              </a:rPr>
              <a:t>Version control is crucial for managing updates and changes to rules.</a:t>
            </a:r>
            <a:endParaRPr lang="en-US" sz="2189" dirty="0"/>
          </a:p>
        </p:txBody>
      </p:sp>
      <p:sp>
        <p:nvSpPr>
          <p:cNvPr id="11" name="Shape 9"/>
          <p:cNvSpPr/>
          <p:nvPr/>
        </p:nvSpPr>
        <p:spPr>
          <a:xfrm>
            <a:off x="1042630" y="4966216"/>
            <a:ext cx="6133624" cy="2046803"/>
          </a:xfrm>
          <a:prstGeom prst="roundRect">
            <a:avLst>
              <a:gd name="adj" fmla="val 4075"/>
            </a:avLst>
          </a:prstGeom>
          <a:solidFill>
            <a:srgbClr val="F6E9D5"/>
          </a:solidFill>
          <a:ln/>
        </p:spPr>
        <p:txBody>
          <a:bodyPr/>
          <a:lstStyle/>
          <a:p>
            <a:endParaRPr lang="en-US"/>
          </a:p>
        </p:txBody>
      </p:sp>
      <p:sp>
        <p:nvSpPr>
          <p:cNvPr id="12" name="Text 10"/>
          <p:cNvSpPr/>
          <p:nvPr/>
        </p:nvSpPr>
        <p:spPr>
          <a:xfrm>
            <a:off x="1320641" y="5244227"/>
            <a:ext cx="3475673" cy="434340"/>
          </a:xfrm>
          <a:prstGeom prst="rect">
            <a:avLst/>
          </a:prstGeom>
          <a:noFill/>
          <a:ln/>
        </p:spPr>
        <p:txBody>
          <a:bodyPr wrap="none" rtlCol="0" anchor="t"/>
          <a:lstStyle/>
          <a:p>
            <a:pPr marL="0" indent="0">
              <a:lnSpc>
                <a:spcPts val="3421"/>
              </a:lnSpc>
              <a:buNone/>
            </a:pPr>
            <a:r>
              <a:rPr lang="en-US" sz="2737" dirty="0">
                <a:solidFill>
                  <a:srgbClr val="38512F"/>
                </a:solidFill>
                <a:latin typeface="Lora" pitchFamily="34" charset="0"/>
                <a:ea typeface="Lora" pitchFamily="34" charset="-122"/>
                <a:cs typeface="Lora" pitchFamily="34" charset="-120"/>
              </a:rPr>
              <a:t>Rule Testing</a:t>
            </a:r>
            <a:endParaRPr lang="en-US" sz="2737" dirty="0"/>
          </a:p>
        </p:txBody>
      </p:sp>
      <p:sp>
        <p:nvSpPr>
          <p:cNvPr id="13" name="Text 11"/>
          <p:cNvSpPr/>
          <p:nvPr/>
        </p:nvSpPr>
        <p:spPr>
          <a:xfrm>
            <a:off x="1320641" y="5845373"/>
            <a:ext cx="5577602" cy="889635"/>
          </a:xfrm>
          <a:prstGeom prst="rect">
            <a:avLst/>
          </a:prstGeom>
          <a:noFill/>
          <a:ln/>
        </p:spPr>
        <p:txBody>
          <a:bodyPr wrap="square" rtlCol="0" anchor="t"/>
          <a:lstStyle/>
          <a:p>
            <a:pPr marL="0" indent="0">
              <a:lnSpc>
                <a:spcPts val="3503"/>
              </a:lnSpc>
              <a:buNone/>
            </a:pPr>
            <a:r>
              <a:rPr lang="en-US" sz="2189" dirty="0">
                <a:solidFill>
                  <a:srgbClr val="3A3630"/>
                </a:solidFill>
                <a:latin typeface="Source Sans Pro" pitchFamily="34" charset="0"/>
                <a:ea typeface="Source Sans Pro" pitchFamily="34" charset="-122"/>
                <a:cs typeface="Source Sans Pro" pitchFamily="34" charset="-120"/>
              </a:rPr>
              <a:t>Thorough testing ensures effective rule deployment and performance.</a:t>
            </a:r>
            <a:endParaRPr lang="en-US" sz="2189" dirty="0"/>
          </a:p>
        </p:txBody>
      </p:sp>
      <p:sp>
        <p:nvSpPr>
          <p:cNvPr id="14" name="Shape 12"/>
          <p:cNvSpPr/>
          <p:nvPr/>
        </p:nvSpPr>
        <p:spPr>
          <a:xfrm>
            <a:off x="7454265" y="4966216"/>
            <a:ext cx="6133624" cy="2046803"/>
          </a:xfrm>
          <a:prstGeom prst="roundRect">
            <a:avLst>
              <a:gd name="adj" fmla="val 4075"/>
            </a:avLst>
          </a:prstGeom>
          <a:solidFill>
            <a:srgbClr val="F6E9D5"/>
          </a:solidFill>
          <a:ln/>
        </p:spPr>
        <p:txBody>
          <a:bodyPr/>
          <a:lstStyle/>
          <a:p>
            <a:endParaRPr lang="en-US"/>
          </a:p>
        </p:txBody>
      </p:sp>
      <p:sp>
        <p:nvSpPr>
          <p:cNvPr id="15" name="Text 13"/>
          <p:cNvSpPr/>
          <p:nvPr/>
        </p:nvSpPr>
        <p:spPr>
          <a:xfrm>
            <a:off x="7732276" y="5244227"/>
            <a:ext cx="3475673" cy="434340"/>
          </a:xfrm>
          <a:prstGeom prst="rect">
            <a:avLst/>
          </a:prstGeom>
          <a:noFill/>
          <a:ln/>
        </p:spPr>
        <p:txBody>
          <a:bodyPr wrap="none" rtlCol="0" anchor="t"/>
          <a:lstStyle/>
          <a:p>
            <a:pPr marL="0" indent="0">
              <a:lnSpc>
                <a:spcPts val="3421"/>
              </a:lnSpc>
              <a:buNone/>
            </a:pPr>
            <a:r>
              <a:rPr lang="en-US" sz="2737" dirty="0">
                <a:solidFill>
                  <a:srgbClr val="38512F"/>
                </a:solidFill>
                <a:latin typeface="Lora" pitchFamily="34" charset="0"/>
                <a:ea typeface="Lora" pitchFamily="34" charset="-122"/>
                <a:cs typeface="Lora" pitchFamily="34" charset="-120"/>
              </a:rPr>
              <a:t>Rule Maintenance</a:t>
            </a:r>
            <a:endParaRPr lang="en-US" sz="2737" dirty="0"/>
          </a:p>
        </p:txBody>
      </p:sp>
      <p:sp>
        <p:nvSpPr>
          <p:cNvPr id="16" name="Text 14"/>
          <p:cNvSpPr/>
          <p:nvPr/>
        </p:nvSpPr>
        <p:spPr>
          <a:xfrm>
            <a:off x="7732276" y="5845373"/>
            <a:ext cx="5577602" cy="889635"/>
          </a:xfrm>
          <a:prstGeom prst="rect">
            <a:avLst/>
          </a:prstGeom>
          <a:noFill/>
          <a:ln/>
        </p:spPr>
        <p:txBody>
          <a:bodyPr wrap="square" rtlCol="0" anchor="t"/>
          <a:lstStyle/>
          <a:p>
            <a:pPr marL="0" indent="0">
              <a:lnSpc>
                <a:spcPts val="3503"/>
              </a:lnSpc>
              <a:buNone/>
            </a:pPr>
            <a:r>
              <a:rPr lang="en-US" sz="2189" dirty="0">
                <a:solidFill>
                  <a:srgbClr val="3A3630"/>
                </a:solidFill>
                <a:latin typeface="Source Sans Pro" pitchFamily="34" charset="0"/>
                <a:ea typeface="Source Sans Pro" pitchFamily="34" charset="-122"/>
                <a:cs typeface="Source Sans Pro" pitchFamily="34" charset="-120"/>
              </a:rPr>
              <a:t>Regular maintenance is necessary for optimal rule effectiveness and accuracy.</a:t>
            </a:r>
            <a:endParaRPr lang="en-US" sz="2189"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a:ln/>
        </p:spPr>
        <p:txBody>
          <a:bodyPr/>
          <a:lstStyle/>
          <a:p>
            <a:endParaRPr lang="en-US"/>
          </a:p>
        </p:txBody>
      </p:sp>
      <p:sp>
        <p:nvSpPr>
          <p:cNvPr id="3" name="Shape 1"/>
          <p:cNvSpPr/>
          <p:nvPr/>
        </p:nvSpPr>
        <p:spPr>
          <a:xfrm>
            <a:off x="0" y="0"/>
            <a:ext cx="14630400" cy="8229600"/>
          </a:xfrm>
          <a:prstGeom prst="rect">
            <a:avLst/>
          </a:prstGeom>
          <a:solidFill>
            <a:srgbClr val="FEF5E7"/>
          </a:solidFill>
          <a:ln/>
        </p:spPr>
        <p:txBody>
          <a:bodyPr/>
          <a:lstStyle/>
          <a:p>
            <a:endParaRPr lang="en-US"/>
          </a:p>
        </p:txBody>
      </p:sp>
      <p:sp>
        <p:nvSpPr>
          <p:cNvPr id="4" name="Text 2"/>
          <p:cNvSpPr/>
          <p:nvPr/>
        </p:nvSpPr>
        <p:spPr>
          <a:xfrm>
            <a:off x="1042630" y="1577935"/>
            <a:ext cx="11839456" cy="868799"/>
          </a:xfrm>
          <a:prstGeom prst="rect">
            <a:avLst/>
          </a:prstGeom>
          <a:noFill/>
          <a:ln/>
        </p:spPr>
        <p:txBody>
          <a:bodyPr wrap="none" rtlCol="0" anchor="t"/>
          <a:lstStyle/>
          <a:p>
            <a:pPr marL="0" indent="0">
              <a:lnSpc>
                <a:spcPts val="6842"/>
              </a:lnSpc>
              <a:buNone/>
            </a:pPr>
            <a:r>
              <a:rPr lang="en-US" sz="5474" dirty="0">
                <a:solidFill>
                  <a:srgbClr val="38512F"/>
                </a:solidFill>
                <a:latin typeface="Lora" pitchFamily="34" charset="0"/>
                <a:ea typeface="Lora" pitchFamily="34" charset="-122"/>
                <a:cs typeface="Lora" pitchFamily="34" charset="-120"/>
              </a:rPr>
              <a:t>Rule Management Tools and Utilities</a:t>
            </a:r>
            <a:endParaRPr lang="en-US" sz="5474" dirty="0"/>
          </a:p>
        </p:txBody>
      </p:sp>
      <p:pic>
        <p:nvPicPr>
          <p:cNvPr id="5" name="Image 0" descr="preencoded.png"/>
          <p:cNvPicPr>
            <a:picLocks noChangeAspect="1"/>
          </p:cNvPicPr>
          <p:nvPr/>
        </p:nvPicPr>
        <p:blipFill>
          <a:blip r:embed="rId3"/>
          <a:stretch>
            <a:fillRect/>
          </a:stretch>
        </p:blipFill>
        <p:spPr>
          <a:xfrm>
            <a:off x="1042630" y="3002756"/>
            <a:ext cx="556022" cy="556022"/>
          </a:xfrm>
          <a:prstGeom prst="rect">
            <a:avLst/>
          </a:prstGeom>
        </p:spPr>
      </p:pic>
      <p:sp>
        <p:nvSpPr>
          <p:cNvPr id="6" name="Text 3"/>
          <p:cNvSpPr/>
          <p:nvPr/>
        </p:nvSpPr>
        <p:spPr>
          <a:xfrm>
            <a:off x="1042630" y="3836789"/>
            <a:ext cx="2823448" cy="868680"/>
          </a:xfrm>
          <a:prstGeom prst="rect">
            <a:avLst/>
          </a:prstGeom>
          <a:noFill/>
          <a:ln/>
        </p:spPr>
        <p:txBody>
          <a:bodyPr wrap="square" rtlCol="0" anchor="t"/>
          <a:lstStyle/>
          <a:p>
            <a:pPr marL="0" indent="0" algn="l">
              <a:lnSpc>
                <a:spcPts val="3421"/>
              </a:lnSpc>
              <a:buNone/>
            </a:pPr>
            <a:r>
              <a:rPr lang="en-US" sz="2737" dirty="0">
                <a:solidFill>
                  <a:srgbClr val="38512F"/>
                </a:solidFill>
                <a:latin typeface="Lora" pitchFamily="34" charset="0"/>
                <a:ea typeface="Lora" pitchFamily="34" charset="-122"/>
                <a:cs typeface="Lora" pitchFamily="34" charset="-120"/>
              </a:rPr>
              <a:t>Database Management</a:t>
            </a:r>
            <a:endParaRPr lang="en-US" sz="2737" dirty="0"/>
          </a:p>
        </p:txBody>
      </p:sp>
      <p:sp>
        <p:nvSpPr>
          <p:cNvPr id="7" name="Text 4"/>
          <p:cNvSpPr/>
          <p:nvPr/>
        </p:nvSpPr>
        <p:spPr>
          <a:xfrm>
            <a:off x="1042630" y="4872276"/>
            <a:ext cx="2823448" cy="1779270"/>
          </a:xfrm>
          <a:prstGeom prst="rect">
            <a:avLst/>
          </a:prstGeom>
          <a:noFill/>
          <a:ln/>
        </p:spPr>
        <p:txBody>
          <a:bodyPr wrap="square" rtlCol="0" anchor="t"/>
          <a:lstStyle/>
          <a:p>
            <a:pPr marL="0" indent="0" algn="l">
              <a:lnSpc>
                <a:spcPts val="3503"/>
              </a:lnSpc>
              <a:buNone/>
            </a:pPr>
            <a:r>
              <a:rPr lang="en-US" sz="2189" dirty="0">
                <a:solidFill>
                  <a:srgbClr val="3A3630"/>
                </a:solidFill>
                <a:latin typeface="Source Sans Pro" pitchFamily="34" charset="0"/>
                <a:ea typeface="Source Sans Pro" pitchFamily="34" charset="-122"/>
                <a:cs typeface="Source Sans Pro" pitchFamily="34" charset="-120"/>
              </a:rPr>
              <a:t>Efficiently manage rule databases and perform quick searches for specific rules.</a:t>
            </a:r>
            <a:endParaRPr lang="en-US" sz="2189" dirty="0"/>
          </a:p>
        </p:txBody>
      </p:sp>
      <p:pic>
        <p:nvPicPr>
          <p:cNvPr id="8" name="Image 1" descr="preencoded.png"/>
          <p:cNvPicPr>
            <a:picLocks noChangeAspect="1"/>
          </p:cNvPicPr>
          <p:nvPr/>
        </p:nvPicPr>
        <p:blipFill>
          <a:blip r:embed="rId4"/>
          <a:stretch>
            <a:fillRect/>
          </a:stretch>
        </p:blipFill>
        <p:spPr>
          <a:xfrm>
            <a:off x="4283154" y="3002756"/>
            <a:ext cx="556022" cy="556022"/>
          </a:xfrm>
          <a:prstGeom prst="rect">
            <a:avLst/>
          </a:prstGeom>
        </p:spPr>
      </p:pic>
      <p:sp>
        <p:nvSpPr>
          <p:cNvPr id="9" name="Text 5"/>
          <p:cNvSpPr/>
          <p:nvPr/>
        </p:nvSpPr>
        <p:spPr>
          <a:xfrm>
            <a:off x="4283154" y="3836789"/>
            <a:ext cx="2823448" cy="868680"/>
          </a:xfrm>
          <a:prstGeom prst="rect">
            <a:avLst/>
          </a:prstGeom>
          <a:noFill/>
          <a:ln/>
        </p:spPr>
        <p:txBody>
          <a:bodyPr wrap="square" rtlCol="0" anchor="t"/>
          <a:lstStyle/>
          <a:p>
            <a:pPr marL="0" indent="0" algn="l">
              <a:lnSpc>
                <a:spcPts val="3421"/>
              </a:lnSpc>
              <a:buNone/>
            </a:pPr>
            <a:r>
              <a:rPr lang="en-US" sz="2737" dirty="0">
                <a:solidFill>
                  <a:srgbClr val="38512F"/>
                </a:solidFill>
                <a:latin typeface="Lora" pitchFamily="34" charset="0"/>
                <a:ea typeface="Lora" pitchFamily="34" charset="-122"/>
                <a:cs typeface="Lora" pitchFamily="34" charset="-120"/>
              </a:rPr>
              <a:t>Configuration Tools</a:t>
            </a:r>
            <a:endParaRPr lang="en-US" sz="2737" dirty="0"/>
          </a:p>
        </p:txBody>
      </p:sp>
      <p:sp>
        <p:nvSpPr>
          <p:cNvPr id="10" name="Text 6"/>
          <p:cNvSpPr/>
          <p:nvPr/>
        </p:nvSpPr>
        <p:spPr>
          <a:xfrm>
            <a:off x="4283154" y="4872276"/>
            <a:ext cx="2823448" cy="1779270"/>
          </a:xfrm>
          <a:prstGeom prst="rect">
            <a:avLst/>
          </a:prstGeom>
          <a:noFill/>
          <a:ln/>
        </p:spPr>
        <p:txBody>
          <a:bodyPr wrap="square" rtlCol="0" anchor="t"/>
          <a:lstStyle/>
          <a:p>
            <a:pPr marL="0" indent="0" algn="l">
              <a:lnSpc>
                <a:spcPts val="3503"/>
              </a:lnSpc>
              <a:buNone/>
            </a:pPr>
            <a:r>
              <a:rPr lang="en-US" sz="2189" dirty="0">
                <a:solidFill>
                  <a:srgbClr val="3A3630"/>
                </a:solidFill>
                <a:latin typeface="Source Sans Pro" pitchFamily="34" charset="0"/>
                <a:ea typeface="Source Sans Pro" pitchFamily="34" charset="-122"/>
                <a:cs typeface="Source Sans Pro" pitchFamily="34" charset="-120"/>
              </a:rPr>
              <a:t>Tools for easily configuring and customizing SNORT IDS rules and settings.</a:t>
            </a:r>
            <a:endParaRPr lang="en-US" sz="2189" dirty="0"/>
          </a:p>
        </p:txBody>
      </p:sp>
      <p:pic>
        <p:nvPicPr>
          <p:cNvPr id="11" name="Image 2" descr="preencoded.png"/>
          <p:cNvPicPr>
            <a:picLocks noChangeAspect="1"/>
          </p:cNvPicPr>
          <p:nvPr/>
        </p:nvPicPr>
        <p:blipFill>
          <a:blip r:embed="rId5"/>
          <a:stretch>
            <a:fillRect/>
          </a:stretch>
        </p:blipFill>
        <p:spPr>
          <a:xfrm>
            <a:off x="7523678" y="3002756"/>
            <a:ext cx="556022" cy="556022"/>
          </a:xfrm>
          <a:prstGeom prst="rect">
            <a:avLst/>
          </a:prstGeom>
        </p:spPr>
      </p:pic>
      <p:sp>
        <p:nvSpPr>
          <p:cNvPr id="12" name="Text 7"/>
          <p:cNvSpPr/>
          <p:nvPr/>
        </p:nvSpPr>
        <p:spPr>
          <a:xfrm>
            <a:off x="7523678" y="3836789"/>
            <a:ext cx="2823448" cy="868680"/>
          </a:xfrm>
          <a:prstGeom prst="rect">
            <a:avLst/>
          </a:prstGeom>
          <a:noFill/>
          <a:ln/>
        </p:spPr>
        <p:txBody>
          <a:bodyPr wrap="square" rtlCol="0" anchor="t"/>
          <a:lstStyle/>
          <a:p>
            <a:pPr marL="0" indent="0" algn="l">
              <a:lnSpc>
                <a:spcPts val="3421"/>
              </a:lnSpc>
              <a:buNone/>
            </a:pPr>
            <a:r>
              <a:rPr lang="en-US" sz="2737" dirty="0">
                <a:solidFill>
                  <a:srgbClr val="38512F"/>
                </a:solidFill>
                <a:latin typeface="Lora" pitchFamily="34" charset="0"/>
                <a:ea typeface="Lora" pitchFamily="34" charset="-122"/>
                <a:cs typeface="Lora" pitchFamily="34" charset="-120"/>
              </a:rPr>
              <a:t>Dashboard Visualization</a:t>
            </a:r>
            <a:endParaRPr lang="en-US" sz="2737" dirty="0"/>
          </a:p>
        </p:txBody>
      </p:sp>
      <p:sp>
        <p:nvSpPr>
          <p:cNvPr id="13" name="Text 8"/>
          <p:cNvSpPr/>
          <p:nvPr/>
        </p:nvSpPr>
        <p:spPr>
          <a:xfrm>
            <a:off x="7523678" y="4872276"/>
            <a:ext cx="2823448" cy="1779270"/>
          </a:xfrm>
          <a:prstGeom prst="rect">
            <a:avLst/>
          </a:prstGeom>
          <a:noFill/>
          <a:ln/>
        </p:spPr>
        <p:txBody>
          <a:bodyPr wrap="square" rtlCol="0" anchor="t"/>
          <a:lstStyle/>
          <a:p>
            <a:pPr marL="0" indent="0" algn="l">
              <a:lnSpc>
                <a:spcPts val="3503"/>
              </a:lnSpc>
              <a:buNone/>
            </a:pPr>
            <a:r>
              <a:rPr lang="en-US" sz="2189" dirty="0">
                <a:solidFill>
                  <a:srgbClr val="3A3630"/>
                </a:solidFill>
                <a:latin typeface="Source Sans Pro" pitchFamily="34" charset="0"/>
                <a:ea typeface="Source Sans Pro" pitchFamily="34" charset="-122"/>
                <a:cs typeface="Source Sans Pro" pitchFamily="34" charset="-120"/>
              </a:rPr>
              <a:t>Visual representation of rule performance and system status for easy monitoring.</a:t>
            </a:r>
            <a:endParaRPr lang="en-US" sz="2189" dirty="0"/>
          </a:p>
        </p:txBody>
      </p:sp>
      <p:pic>
        <p:nvPicPr>
          <p:cNvPr id="14" name="Image 3" descr="preencoded.png"/>
          <p:cNvPicPr>
            <a:picLocks noChangeAspect="1"/>
          </p:cNvPicPr>
          <p:nvPr/>
        </p:nvPicPr>
        <p:blipFill>
          <a:blip r:embed="rId6"/>
          <a:stretch>
            <a:fillRect/>
          </a:stretch>
        </p:blipFill>
        <p:spPr>
          <a:xfrm>
            <a:off x="10764203" y="3002756"/>
            <a:ext cx="556022" cy="556022"/>
          </a:xfrm>
          <a:prstGeom prst="rect">
            <a:avLst/>
          </a:prstGeom>
        </p:spPr>
      </p:pic>
      <p:sp>
        <p:nvSpPr>
          <p:cNvPr id="15" name="Text 9"/>
          <p:cNvSpPr/>
          <p:nvPr/>
        </p:nvSpPr>
        <p:spPr>
          <a:xfrm>
            <a:off x="10764203" y="3836789"/>
            <a:ext cx="2823567" cy="868680"/>
          </a:xfrm>
          <a:prstGeom prst="rect">
            <a:avLst/>
          </a:prstGeom>
          <a:noFill/>
          <a:ln/>
        </p:spPr>
        <p:txBody>
          <a:bodyPr wrap="square" rtlCol="0" anchor="t"/>
          <a:lstStyle/>
          <a:p>
            <a:pPr marL="0" indent="0" algn="l">
              <a:lnSpc>
                <a:spcPts val="3421"/>
              </a:lnSpc>
              <a:buNone/>
            </a:pPr>
            <a:r>
              <a:rPr lang="en-US" sz="2737" dirty="0">
                <a:solidFill>
                  <a:srgbClr val="38512F"/>
                </a:solidFill>
                <a:latin typeface="Lora" pitchFamily="34" charset="0"/>
                <a:ea typeface="Lora" pitchFamily="34" charset="-122"/>
                <a:cs typeface="Lora" pitchFamily="34" charset="-120"/>
              </a:rPr>
              <a:t>Rule Update Management</a:t>
            </a:r>
            <a:endParaRPr lang="en-US" sz="2737" dirty="0"/>
          </a:p>
        </p:txBody>
      </p:sp>
      <p:sp>
        <p:nvSpPr>
          <p:cNvPr id="16" name="Text 10"/>
          <p:cNvSpPr/>
          <p:nvPr/>
        </p:nvSpPr>
        <p:spPr>
          <a:xfrm>
            <a:off x="10764203" y="4872276"/>
            <a:ext cx="2823567" cy="1779270"/>
          </a:xfrm>
          <a:prstGeom prst="rect">
            <a:avLst/>
          </a:prstGeom>
          <a:noFill/>
          <a:ln/>
        </p:spPr>
        <p:txBody>
          <a:bodyPr wrap="square" rtlCol="0" anchor="t"/>
          <a:lstStyle/>
          <a:p>
            <a:pPr marL="0" indent="0" algn="l">
              <a:lnSpc>
                <a:spcPts val="3503"/>
              </a:lnSpc>
              <a:buNone/>
            </a:pPr>
            <a:r>
              <a:rPr lang="en-US" sz="2189" dirty="0">
                <a:solidFill>
                  <a:srgbClr val="3A3630"/>
                </a:solidFill>
                <a:latin typeface="Source Sans Pro" pitchFamily="34" charset="0"/>
                <a:ea typeface="Source Sans Pro" pitchFamily="34" charset="-122"/>
                <a:cs typeface="Source Sans Pro" pitchFamily="34" charset="-120"/>
              </a:rPr>
              <a:t>Tools to manage and schedule automatic updates for SNORT IDS rules.</a:t>
            </a:r>
            <a:endParaRPr lang="en-US" sz="2189"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sp>
        <p:nvSpPr>
          <p:cNvPr id="2" name="Shape 0"/>
          <p:cNvSpPr>
            <a:spLocks noGrp="1" noRot="1" noMove="1" noResize="1" noEditPoints="1" noAdjustHandles="1" noChangeArrowheads="1" noChangeShapeType="1"/>
          </p:cNvSpPr>
          <p:nvPr/>
        </p:nvSpPr>
        <p:spPr>
          <a:xfrm>
            <a:off x="0" y="-23416"/>
            <a:ext cx="14630400" cy="8229600"/>
          </a:xfrm>
          <a:prstGeom prst="rect">
            <a:avLst/>
          </a:prstGeom>
          <a:solidFill>
            <a:srgbClr val="F2E4CF"/>
          </a:solidFill>
          <a:ln/>
        </p:spPr>
        <p:txBody>
          <a:bodyPr/>
          <a:lstStyle/>
          <a:p>
            <a:endParaRPr lang="en-US"/>
          </a:p>
        </p:txBody>
      </p:sp>
      <p:sp>
        <p:nvSpPr>
          <p:cNvPr id="4" name="Text 2"/>
          <p:cNvSpPr/>
          <p:nvPr/>
        </p:nvSpPr>
        <p:spPr>
          <a:xfrm>
            <a:off x="1042630" y="764619"/>
            <a:ext cx="8621911" cy="868799"/>
          </a:xfrm>
          <a:prstGeom prst="rect">
            <a:avLst/>
          </a:prstGeom>
          <a:noFill/>
          <a:ln/>
        </p:spPr>
        <p:txBody>
          <a:bodyPr wrap="none" rtlCol="0" anchor="t"/>
          <a:lstStyle/>
          <a:p>
            <a:pPr marL="0" indent="0">
              <a:lnSpc>
                <a:spcPts val="6842"/>
              </a:lnSpc>
              <a:buNone/>
            </a:pPr>
            <a:r>
              <a:rPr lang="en-US" sz="5474" dirty="0">
                <a:solidFill>
                  <a:srgbClr val="38512F"/>
                </a:solidFill>
                <a:latin typeface="Lora" pitchFamily="34" charset="0"/>
                <a:ea typeface="Lora" pitchFamily="34" charset="-122"/>
                <a:cs typeface="Lora" pitchFamily="34" charset="-120"/>
              </a:rPr>
              <a:t>Updating SNORT IDS rules</a:t>
            </a:r>
            <a:endParaRPr lang="en-US" sz="5474" dirty="0"/>
          </a:p>
        </p:txBody>
      </p:sp>
      <p:sp>
        <p:nvSpPr>
          <p:cNvPr id="5" name="Shape 3"/>
          <p:cNvSpPr/>
          <p:nvPr/>
        </p:nvSpPr>
        <p:spPr>
          <a:xfrm>
            <a:off x="1442442" y="2189440"/>
            <a:ext cx="34647" cy="6696432"/>
          </a:xfrm>
          <a:prstGeom prst="rect">
            <a:avLst/>
          </a:prstGeom>
          <a:solidFill>
            <a:srgbClr val="38512F"/>
          </a:solidFill>
          <a:ln/>
        </p:spPr>
        <p:txBody>
          <a:bodyPr/>
          <a:lstStyle/>
          <a:p>
            <a:endParaRPr lang="en-US"/>
          </a:p>
        </p:txBody>
      </p:sp>
      <p:sp>
        <p:nvSpPr>
          <p:cNvPr id="6" name="Shape 4"/>
          <p:cNvSpPr/>
          <p:nvPr/>
        </p:nvSpPr>
        <p:spPr>
          <a:xfrm>
            <a:off x="1772483" y="2702064"/>
            <a:ext cx="973098" cy="34647"/>
          </a:xfrm>
          <a:prstGeom prst="rect">
            <a:avLst/>
          </a:prstGeom>
          <a:solidFill>
            <a:srgbClr val="38512F"/>
          </a:solidFill>
          <a:ln/>
        </p:spPr>
        <p:txBody>
          <a:bodyPr/>
          <a:lstStyle/>
          <a:p>
            <a:endParaRPr lang="en-US"/>
          </a:p>
        </p:txBody>
      </p:sp>
      <p:sp>
        <p:nvSpPr>
          <p:cNvPr id="7" name="Shape 5"/>
          <p:cNvSpPr/>
          <p:nvPr/>
        </p:nvSpPr>
        <p:spPr>
          <a:xfrm>
            <a:off x="1146929" y="2406729"/>
            <a:ext cx="625554" cy="625554"/>
          </a:xfrm>
          <a:prstGeom prst="roundRect">
            <a:avLst>
              <a:gd name="adj" fmla="val 13335"/>
            </a:avLst>
          </a:prstGeom>
          <a:solidFill>
            <a:srgbClr val="F6E9D5"/>
          </a:solidFill>
          <a:ln/>
        </p:spPr>
        <p:txBody>
          <a:bodyPr/>
          <a:lstStyle/>
          <a:p>
            <a:endParaRPr lang="en-US"/>
          </a:p>
        </p:txBody>
      </p:sp>
      <p:sp>
        <p:nvSpPr>
          <p:cNvPr id="8" name="Text 6"/>
          <p:cNvSpPr/>
          <p:nvPr/>
        </p:nvSpPr>
        <p:spPr>
          <a:xfrm>
            <a:off x="1383744" y="2458879"/>
            <a:ext cx="151805" cy="521256"/>
          </a:xfrm>
          <a:prstGeom prst="rect">
            <a:avLst/>
          </a:prstGeom>
          <a:noFill/>
          <a:ln/>
        </p:spPr>
        <p:txBody>
          <a:bodyPr wrap="none" rtlCol="0" anchor="t"/>
          <a:lstStyle/>
          <a:p>
            <a:pPr marL="0" indent="0" algn="ctr">
              <a:lnSpc>
                <a:spcPts val="4105"/>
              </a:lnSpc>
              <a:buNone/>
            </a:pPr>
            <a:r>
              <a:rPr lang="en-US" sz="3284" dirty="0">
                <a:solidFill>
                  <a:srgbClr val="38512F"/>
                </a:solidFill>
                <a:latin typeface="Lora" pitchFamily="34" charset="0"/>
                <a:ea typeface="Lora" pitchFamily="34" charset="-122"/>
                <a:cs typeface="Lora" pitchFamily="34" charset="-120"/>
              </a:rPr>
              <a:t>1</a:t>
            </a:r>
            <a:endParaRPr lang="en-US" sz="3284" dirty="0"/>
          </a:p>
        </p:txBody>
      </p:sp>
      <p:sp>
        <p:nvSpPr>
          <p:cNvPr id="9" name="Text 7"/>
          <p:cNvSpPr/>
          <p:nvPr/>
        </p:nvSpPr>
        <p:spPr>
          <a:xfrm>
            <a:off x="2988945" y="2467451"/>
            <a:ext cx="3475673" cy="434340"/>
          </a:xfrm>
          <a:prstGeom prst="rect">
            <a:avLst/>
          </a:prstGeom>
          <a:noFill/>
          <a:ln/>
        </p:spPr>
        <p:txBody>
          <a:bodyPr wrap="none" rtlCol="0" anchor="t"/>
          <a:lstStyle/>
          <a:p>
            <a:pPr marL="0" indent="0" algn="l">
              <a:lnSpc>
                <a:spcPts val="3421"/>
              </a:lnSpc>
              <a:buNone/>
            </a:pPr>
            <a:r>
              <a:rPr lang="en-US" sz="2737" dirty="0">
                <a:solidFill>
                  <a:srgbClr val="38512F"/>
                </a:solidFill>
                <a:latin typeface="Lora" pitchFamily="34" charset="0"/>
                <a:ea typeface="Lora" pitchFamily="34" charset="-122"/>
                <a:cs typeface="Lora" pitchFamily="34" charset="-120"/>
              </a:rPr>
              <a:t>Research New Rules</a:t>
            </a:r>
            <a:endParaRPr lang="en-US" sz="2737" dirty="0"/>
          </a:p>
        </p:txBody>
      </p:sp>
      <p:sp>
        <p:nvSpPr>
          <p:cNvPr id="10" name="Text 8"/>
          <p:cNvSpPr/>
          <p:nvPr/>
        </p:nvSpPr>
        <p:spPr>
          <a:xfrm>
            <a:off x="2988945" y="3068598"/>
            <a:ext cx="10598825" cy="889635"/>
          </a:xfrm>
          <a:prstGeom prst="rect">
            <a:avLst/>
          </a:prstGeom>
          <a:noFill/>
          <a:ln/>
        </p:spPr>
        <p:txBody>
          <a:bodyPr wrap="square" rtlCol="0" anchor="t"/>
          <a:lstStyle/>
          <a:p>
            <a:pPr marL="0" indent="0" algn="l">
              <a:lnSpc>
                <a:spcPts val="3503"/>
              </a:lnSpc>
              <a:buNone/>
            </a:pPr>
            <a:r>
              <a:rPr lang="en-US" sz="2189" dirty="0">
                <a:solidFill>
                  <a:srgbClr val="3A3630"/>
                </a:solidFill>
                <a:latin typeface="Source Sans Pro" pitchFamily="34" charset="0"/>
                <a:ea typeface="Source Sans Pro" pitchFamily="34" charset="-122"/>
                <a:cs typeface="Source Sans Pro" pitchFamily="34" charset="-120"/>
              </a:rPr>
              <a:t>Identify and review the latest SNORT IDS rule updates from official sources and security communities.</a:t>
            </a:r>
            <a:endParaRPr lang="en-US" sz="2189" dirty="0"/>
          </a:p>
        </p:txBody>
      </p:sp>
      <p:sp>
        <p:nvSpPr>
          <p:cNvPr id="11" name="Shape 9"/>
          <p:cNvSpPr/>
          <p:nvPr/>
        </p:nvSpPr>
        <p:spPr>
          <a:xfrm>
            <a:off x="1831181" y="4423191"/>
            <a:ext cx="973098" cy="34647"/>
          </a:xfrm>
          <a:prstGeom prst="rect">
            <a:avLst/>
          </a:prstGeom>
          <a:solidFill>
            <a:srgbClr val="38512F"/>
          </a:solidFill>
          <a:ln/>
        </p:spPr>
        <p:txBody>
          <a:bodyPr/>
          <a:lstStyle/>
          <a:p>
            <a:endParaRPr lang="en-US"/>
          </a:p>
        </p:txBody>
      </p:sp>
      <p:sp>
        <p:nvSpPr>
          <p:cNvPr id="12" name="Shape 10"/>
          <p:cNvSpPr/>
          <p:nvPr/>
        </p:nvSpPr>
        <p:spPr>
          <a:xfrm>
            <a:off x="1146929" y="4158139"/>
            <a:ext cx="625554" cy="625554"/>
          </a:xfrm>
          <a:prstGeom prst="roundRect">
            <a:avLst>
              <a:gd name="adj" fmla="val 13335"/>
            </a:avLst>
          </a:prstGeom>
          <a:solidFill>
            <a:srgbClr val="F6E9D5"/>
          </a:solidFill>
          <a:ln/>
        </p:spPr>
        <p:txBody>
          <a:bodyPr/>
          <a:lstStyle/>
          <a:p>
            <a:endParaRPr lang="en-US"/>
          </a:p>
        </p:txBody>
      </p:sp>
      <p:sp>
        <p:nvSpPr>
          <p:cNvPr id="13" name="Text 11"/>
          <p:cNvSpPr/>
          <p:nvPr/>
        </p:nvSpPr>
        <p:spPr>
          <a:xfrm>
            <a:off x="1330463" y="4179887"/>
            <a:ext cx="223957" cy="521256"/>
          </a:xfrm>
          <a:prstGeom prst="rect">
            <a:avLst/>
          </a:prstGeom>
          <a:noFill/>
          <a:ln/>
        </p:spPr>
        <p:txBody>
          <a:bodyPr wrap="none" rtlCol="0" anchor="t"/>
          <a:lstStyle/>
          <a:p>
            <a:pPr marL="0" indent="0" algn="ctr">
              <a:lnSpc>
                <a:spcPts val="4105"/>
              </a:lnSpc>
              <a:buNone/>
            </a:pPr>
            <a:r>
              <a:rPr lang="en-US" sz="3284" dirty="0">
                <a:solidFill>
                  <a:srgbClr val="38512F"/>
                </a:solidFill>
                <a:latin typeface="Lora" pitchFamily="34" charset="0"/>
                <a:ea typeface="Lora" pitchFamily="34" charset="-122"/>
                <a:cs typeface="Lora" pitchFamily="34" charset="-120"/>
              </a:rPr>
              <a:t>2</a:t>
            </a:r>
            <a:endParaRPr lang="en-US" sz="3284" dirty="0"/>
          </a:p>
        </p:txBody>
      </p:sp>
      <p:sp>
        <p:nvSpPr>
          <p:cNvPr id="14" name="Text 12"/>
          <p:cNvSpPr/>
          <p:nvPr/>
        </p:nvSpPr>
        <p:spPr>
          <a:xfrm>
            <a:off x="2987932" y="4188380"/>
            <a:ext cx="3475673" cy="434340"/>
          </a:xfrm>
          <a:prstGeom prst="rect">
            <a:avLst/>
          </a:prstGeom>
          <a:noFill/>
          <a:ln/>
        </p:spPr>
        <p:txBody>
          <a:bodyPr wrap="none" rtlCol="0" anchor="t"/>
          <a:lstStyle/>
          <a:p>
            <a:pPr marL="0" indent="0" algn="l">
              <a:lnSpc>
                <a:spcPts val="3421"/>
              </a:lnSpc>
              <a:buNone/>
            </a:pPr>
            <a:r>
              <a:rPr lang="en-US" sz="2737" dirty="0">
                <a:solidFill>
                  <a:srgbClr val="38512F"/>
                </a:solidFill>
                <a:latin typeface="Lora" pitchFamily="34" charset="0"/>
                <a:ea typeface="Lora" pitchFamily="34" charset="-122"/>
                <a:cs typeface="Lora" pitchFamily="34" charset="-120"/>
              </a:rPr>
              <a:t>Evaluate Impact</a:t>
            </a:r>
            <a:endParaRPr lang="en-US" sz="2737" dirty="0"/>
          </a:p>
        </p:txBody>
      </p:sp>
      <p:sp>
        <p:nvSpPr>
          <p:cNvPr id="15" name="Text 13"/>
          <p:cNvSpPr/>
          <p:nvPr/>
        </p:nvSpPr>
        <p:spPr>
          <a:xfrm>
            <a:off x="2987932" y="4701143"/>
            <a:ext cx="10598825" cy="889635"/>
          </a:xfrm>
          <a:prstGeom prst="rect">
            <a:avLst/>
          </a:prstGeom>
          <a:noFill/>
          <a:ln/>
        </p:spPr>
        <p:txBody>
          <a:bodyPr wrap="square" rtlCol="0" anchor="t"/>
          <a:lstStyle/>
          <a:p>
            <a:pPr marL="0" indent="0" algn="l">
              <a:lnSpc>
                <a:spcPts val="3503"/>
              </a:lnSpc>
              <a:buNone/>
            </a:pPr>
            <a:r>
              <a:rPr lang="en-US" sz="2189" dirty="0">
                <a:solidFill>
                  <a:srgbClr val="3A3630"/>
                </a:solidFill>
                <a:latin typeface="Source Sans Pro" pitchFamily="34" charset="0"/>
                <a:ea typeface="Source Sans Pro" pitchFamily="34" charset="-122"/>
                <a:cs typeface="Source Sans Pro" pitchFamily="34" charset="-120"/>
              </a:rPr>
              <a:t>Analyze the potential impact of new rules on network performance, resource utilization, and false positives.</a:t>
            </a:r>
            <a:endParaRPr lang="en-US" sz="2189" dirty="0"/>
          </a:p>
        </p:txBody>
      </p:sp>
      <p:sp>
        <p:nvSpPr>
          <p:cNvPr id="16" name="Shape 14"/>
          <p:cNvSpPr/>
          <p:nvPr/>
        </p:nvSpPr>
        <p:spPr>
          <a:xfrm>
            <a:off x="1831181" y="6280040"/>
            <a:ext cx="973098" cy="34647"/>
          </a:xfrm>
          <a:prstGeom prst="rect">
            <a:avLst/>
          </a:prstGeom>
          <a:solidFill>
            <a:srgbClr val="38512F"/>
          </a:solidFill>
          <a:ln/>
        </p:spPr>
        <p:txBody>
          <a:bodyPr/>
          <a:lstStyle/>
          <a:p>
            <a:endParaRPr lang="en-US"/>
          </a:p>
        </p:txBody>
      </p:sp>
      <p:sp>
        <p:nvSpPr>
          <p:cNvPr id="17" name="Shape 15"/>
          <p:cNvSpPr/>
          <p:nvPr/>
        </p:nvSpPr>
        <p:spPr>
          <a:xfrm>
            <a:off x="1205627" y="6015713"/>
            <a:ext cx="625554" cy="625554"/>
          </a:xfrm>
          <a:prstGeom prst="roundRect">
            <a:avLst>
              <a:gd name="adj" fmla="val 13335"/>
            </a:avLst>
          </a:prstGeom>
          <a:solidFill>
            <a:srgbClr val="F6E9D5"/>
          </a:solidFill>
          <a:ln/>
        </p:spPr>
        <p:txBody>
          <a:bodyPr/>
          <a:lstStyle/>
          <a:p>
            <a:endParaRPr lang="en-US"/>
          </a:p>
        </p:txBody>
      </p:sp>
      <p:sp>
        <p:nvSpPr>
          <p:cNvPr id="18" name="Text 16"/>
          <p:cNvSpPr/>
          <p:nvPr/>
        </p:nvSpPr>
        <p:spPr>
          <a:xfrm>
            <a:off x="1402199" y="6067863"/>
            <a:ext cx="232291" cy="521256"/>
          </a:xfrm>
          <a:prstGeom prst="rect">
            <a:avLst/>
          </a:prstGeom>
          <a:noFill/>
          <a:ln/>
        </p:spPr>
        <p:txBody>
          <a:bodyPr wrap="none" rtlCol="0" anchor="t"/>
          <a:lstStyle/>
          <a:p>
            <a:pPr marL="0" indent="0" algn="ctr">
              <a:lnSpc>
                <a:spcPts val="4105"/>
              </a:lnSpc>
              <a:buNone/>
            </a:pPr>
            <a:r>
              <a:rPr lang="en-US" sz="3284" dirty="0">
                <a:solidFill>
                  <a:srgbClr val="38512F"/>
                </a:solidFill>
                <a:latin typeface="Lora" pitchFamily="34" charset="0"/>
                <a:ea typeface="Lora" pitchFamily="34" charset="-122"/>
                <a:cs typeface="Lora" pitchFamily="34" charset="-120"/>
              </a:rPr>
              <a:t>3</a:t>
            </a:r>
            <a:endParaRPr lang="en-US" sz="3284" dirty="0"/>
          </a:p>
        </p:txBody>
      </p:sp>
      <p:sp>
        <p:nvSpPr>
          <p:cNvPr id="19" name="Text 17"/>
          <p:cNvSpPr/>
          <p:nvPr/>
        </p:nvSpPr>
        <p:spPr>
          <a:xfrm>
            <a:off x="2919531" y="5993805"/>
            <a:ext cx="3945731" cy="434340"/>
          </a:xfrm>
          <a:prstGeom prst="rect">
            <a:avLst/>
          </a:prstGeom>
          <a:noFill/>
          <a:ln/>
        </p:spPr>
        <p:txBody>
          <a:bodyPr wrap="none" rtlCol="0" anchor="t"/>
          <a:lstStyle/>
          <a:p>
            <a:pPr marL="0" indent="0" algn="l">
              <a:lnSpc>
                <a:spcPts val="3421"/>
              </a:lnSpc>
              <a:buNone/>
            </a:pPr>
            <a:r>
              <a:rPr lang="en-US" sz="2737" dirty="0">
                <a:solidFill>
                  <a:srgbClr val="38512F"/>
                </a:solidFill>
                <a:latin typeface="Lora" pitchFamily="34" charset="0"/>
                <a:ea typeface="Lora" pitchFamily="34" charset="-122"/>
                <a:cs typeface="Lora" pitchFamily="34" charset="-120"/>
              </a:rPr>
              <a:t>Testing and Deployment</a:t>
            </a:r>
            <a:endParaRPr lang="en-US" sz="2737" dirty="0"/>
          </a:p>
        </p:txBody>
      </p:sp>
      <p:sp>
        <p:nvSpPr>
          <p:cNvPr id="20" name="Text 18"/>
          <p:cNvSpPr/>
          <p:nvPr/>
        </p:nvSpPr>
        <p:spPr>
          <a:xfrm>
            <a:off x="2988945" y="6575346"/>
            <a:ext cx="10598825" cy="889635"/>
          </a:xfrm>
          <a:prstGeom prst="rect">
            <a:avLst/>
          </a:prstGeom>
          <a:noFill/>
          <a:ln/>
        </p:spPr>
        <p:txBody>
          <a:bodyPr wrap="square" rtlCol="0" anchor="t"/>
          <a:lstStyle/>
          <a:p>
            <a:pPr marL="0" indent="0" algn="l">
              <a:lnSpc>
                <a:spcPts val="3503"/>
              </a:lnSpc>
              <a:buNone/>
            </a:pPr>
            <a:r>
              <a:rPr lang="en-US" sz="2189" dirty="0">
                <a:solidFill>
                  <a:srgbClr val="3A3630"/>
                </a:solidFill>
                <a:latin typeface="Source Sans Pro" pitchFamily="34" charset="0"/>
                <a:ea typeface="Source Sans Pro" pitchFamily="34" charset="-122"/>
                <a:cs typeface="Source Sans Pro" pitchFamily="34" charset="-120"/>
              </a:rPr>
              <a:t>Thoroughly test and deploy updated rules in a controlled environment to ensure effectiveness and minimal disruption.</a:t>
            </a:r>
            <a:endParaRPr lang="en-US" sz="2189"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spTree>
      <p:nvGrpSpPr>
        <p:cNvPr id="1" name=""/>
        <p:cNvGrpSpPr/>
        <p:nvPr/>
      </p:nvGrpSpPr>
      <p:grpSpPr>
        <a:xfrm>
          <a:off x="0" y="0"/>
          <a:ext cx="0" cy="0"/>
          <a:chOff x="0" y="0"/>
          <a:chExt cx="0" cy="0"/>
        </a:xfrm>
      </p:grpSpPr>
      <p:sp>
        <p:nvSpPr>
          <p:cNvPr id="2" name="Shape 0"/>
          <p:cNvSpPr/>
          <p:nvPr/>
        </p:nvSpPr>
        <p:spPr>
          <a:xfrm>
            <a:off x="-14268" y="0"/>
            <a:ext cx="14630400" cy="8229600"/>
          </a:xfrm>
          <a:prstGeom prst="rect">
            <a:avLst/>
          </a:prstGeom>
          <a:solidFill>
            <a:srgbClr val="F2E4CF"/>
          </a:solidFill>
          <a:ln/>
        </p:spPr>
        <p:txBody>
          <a:bodyPr/>
          <a:lstStyle/>
          <a:p>
            <a:endParaRPr lang="en-US"/>
          </a:p>
        </p:txBody>
      </p:sp>
      <p:sp>
        <p:nvSpPr>
          <p:cNvPr id="5" name="Text 2"/>
          <p:cNvSpPr/>
          <p:nvPr/>
        </p:nvSpPr>
        <p:spPr>
          <a:xfrm>
            <a:off x="1042630" y="764619"/>
            <a:ext cx="11758970" cy="783908"/>
          </a:xfrm>
          <a:prstGeom prst="rect">
            <a:avLst/>
          </a:prstGeom>
          <a:noFill/>
          <a:ln/>
        </p:spPr>
        <p:txBody>
          <a:bodyPr wrap="square" rtlCol="0" anchor="t"/>
          <a:lstStyle/>
          <a:p>
            <a:pPr marL="0" indent="0">
              <a:lnSpc>
                <a:spcPts val="6842"/>
              </a:lnSpc>
              <a:buNone/>
            </a:pPr>
            <a:r>
              <a:rPr lang="en-US" sz="5474" dirty="0">
                <a:solidFill>
                  <a:srgbClr val="38512F"/>
                </a:solidFill>
                <a:latin typeface="Lora" pitchFamily="34" charset="0"/>
                <a:ea typeface="Lora" pitchFamily="34" charset="-122"/>
                <a:cs typeface="Lora" pitchFamily="34" charset="-120"/>
              </a:rPr>
              <a:t>Monitoring SNORT IDS Alerts</a:t>
            </a:r>
            <a:endParaRPr lang="en-US" sz="5474" dirty="0"/>
          </a:p>
        </p:txBody>
      </p:sp>
      <p:sp>
        <p:nvSpPr>
          <p:cNvPr id="6" name="Shape 3"/>
          <p:cNvSpPr/>
          <p:nvPr/>
        </p:nvSpPr>
        <p:spPr>
          <a:xfrm>
            <a:off x="1442442" y="1755814"/>
            <a:ext cx="45719" cy="6195377"/>
          </a:xfrm>
          <a:prstGeom prst="rect">
            <a:avLst/>
          </a:prstGeom>
          <a:solidFill>
            <a:srgbClr val="38512F"/>
          </a:solidFill>
          <a:ln/>
        </p:spPr>
        <p:txBody>
          <a:bodyPr/>
          <a:lstStyle/>
          <a:p>
            <a:endParaRPr lang="en-US"/>
          </a:p>
        </p:txBody>
      </p:sp>
      <p:sp>
        <p:nvSpPr>
          <p:cNvPr id="7" name="Shape 4"/>
          <p:cNvSpPr/>
          <p:nvPr/>
        </p:nvSpPr>
        <p:spPr>
          <a:xfrm>
            <a:off x="1772483" y="2268438"/>
            <a:ext cx="973098" cy="34647"/>
          </a:xfrm>
          <a:prstGeom prst="rect">
            <a:avLst/>
          </a:prstGeom>
          <a:solidFill>
            <a:srgbClr val="38512F"/>
          </a:solidFill>
          <a:ln/>
        </p:spPr>
        <p:txBody>
          <a:bodyPr/>
          <a:lstStyle/>
          <a:p>
            <a:endParaRPr lang="en-US"/>
          </a:p>
        </p:txBody>
      </p:sp>
      <p:sp>
        <p:nvSpPr>
          <p:cNvPr id="8" name="Shape 5"/>
          <p:cNvSpPr/>
          <p:nvPr/>
        </p:nvSpPr>
        <p:spPr>
          <a:xfrm>
            <a:off x="1146929" y="1973104"/>
            <a:ext cx="625554" cy="625554"/>
          </a:xfrm>
          <a:prstGeom prst="roundRect">
            <a:avLst>
              <a:gd name="adj" fmla="val 13335"/>
            </a:avLst>
          </a:prstGeom>
          <a:solidFill>
            <a:srgbClr val="F6E9D5"/>
          </a:solidFill>
          <a:ln/>
        </p:spPr>
        <p:txBody>
          <a:bodyPr/>
          <a:lstStyle/>
          <a:p>
            <a:endParaRPr lang="en-US"/>
          </a:p>
        </p:txBody>
      </p:sp>
      <p:sp>
        <p:nvSpPr>
          <p:cNvPr id="9" name="Text 6"/>
          <p:cNvSpPr/>
          <p:nvPr/>
        </p:nvSpPr>
        <p:spPr>
          <a:xfrm>
            <a:off x="1383744" y="2025253"/>
            <a:ext cx="151805" cy="521256"/>
          </a:xfrm>
          <a:prstGeom prst="rect">
            <a:avLst/>
          </a:prstGeom>
          <a:noFill/>
          <a:ln/>
        </p:spPr>
        <p:txBody>
          <a:bodyPr wrap="none" rtlCol="0" anchor="t"/>
          <a:lstStyle/>
          <a:p>
            <a:pPr marL="0" indent="0" algn="ctr">
              <a:lnSpc>
                <a:spcPts val="4105"/>
              </a:lnSpc>
              <a:buNone/>
            </a:pPr>
            <a:r>
              <a:rPr lang="en-US" sz="3284" dirty="0">
                <a:solidFill>
                  <a:srgbClr val="38512F"/>
                </a:solidFill>
                <a:latin typeface="Lora" pitchFamily="34" charset="0"/>
                <a:ea typeface="Lora" pitchFamily="34" charset="-122"/>
                <a:cs typeface="Lora" pitchFamily="34" charset="-120"/>
              </a:rPr>
              <a:t>1</a:t>
            </a:r>
            <a:endParaRPr lang="en-US" sz="3284" dirty="0"/>
          </a:p>
        </p:txBody>
      </p:sp>
      <p:sp>
        <p:nvSpPr>
          <p:cNvPr id="10" name="Text 7"/>
          <p:cNvSpPr/>
          <p:nvPr/>
        </p:nvSpPr>
        <p:spPr>
          <a:xfrm>
            <a:off x="2988945" y="2033825"/>
            <a:ext cx="3475673" cy="434340"/>
          </a:xfrm>
          <a:prstGeom prst="rect">
            <a:avLst/>
          </a:prstGeom>
          <a:noFill/>
          <a:ln/>
        </p:spPr>
        <p:txBody>
          <a:bodyPr wrap="none" rtlCol="0" anchor="t"/>
          <a:lstStyle/>
          <a:p>
            <a:pPr marL="0" indent="0" algn="l">
              <a:lnSpc>
                <a:spcPts val="3421"/>
              </a:lnSpc>
              <a:buNone/>
            </a:pPr>
            <a:r>
              <a:rPr lang="en-US" sz="2737" dirty="0">
                <a:solidFill>
                  <a:srgbClr val="38512F"/>
                </a:solidFill>
                <a:latin typeface="Lora" pitchFamily="34" charset="0"/>
                <a:ea typeface="Lora" pitchFamily="34" charset="-122"/>
                <a:cs typeface="Lora" pitchFamily="34" charset="-120"/>
              </a:rPr>
              <a:t>Alert Generation</a:t>
            </a:r>
            <a:endParaRPr lang="en-US" sz="2737" dirty="0"/>
          </a:p>
        </p:txBody>
      </p:sp>
      <p:sp>
        <p:nvSpPr>
          <p:cNvPr id="11" name="Text 8"/>
          <p:cNvSpPr/>
          <p:nvPr/>
        </p:nvSpPr>
        <p:spPr>
          <a:xfrm>
            <a:off x="2988945" y="2634972"/>
            <a:ext cx="10199013" cy="1334453"/>
          </a:xfrm>
          <a:prstGeom prst="rect">
            <a:avLst/>
          </a:prstGeom>
          <a:noFill/>
          <a:ln/>
        </p:spPr>
        <p:txBody>
          <a:bodyPr wrap="square" rtlCol="0" anchor="t"/>
          <a:lstStyle/>
          <a:p>
            <a:pPr marL="0" indent="0" algn="l">
              <a:lnSpc>
                <a:spcPts val="3503"/>
              </a:lnSpc>
              <a:buNone/>
            </a:pPr>
            <a:r>
              <a:rPr lang="en-US" sz="2189" dirty="0">
                <a:solidFill>
                  <a:srgbClr val="3A3630"/>
                </a:solidFill>
                <a:latin typeface="Source Sans Pro" pitchFamily="34" charset="0"/>
                <a:ea typeface="Source Sans Pro" pitchFamily="34" charset="-122"/>
                <a:cs typeface="Source Sans Pro" pitchFamily="34" charset="-120"/>
              </a:rPr>
              <a:t>SNORT IDS constantly monitors network traffic to identify and generate alerts for suspicious or potentially malicious activity.</a:t>
            </a:r>
            <a:endParaRPr lang="en-US" sz="2189" dirty="0"/>
          </a:p>
        </p:txBody>
      </p:sp>
      <p:sp>
        <p:nvSpPr>
          <p:cNvPr id="12" name="Shape 9"/>
          <p:cNvSpPr/>
          <p:nvPr/>
        </p:nvSpPr>
        <p:spPr>
          <a:xfrm>
            <a:off x="1746468" y="4297680"/>
            <a:ext cx="973098" cy="34647"/>
          </a:xfrm>
          <a:prstGeom prst="rect">
            <a:avLst/>
          </a:prstGeom>
          <a:solidFill>
            <a:srgbClr val="38512F"/>
          </a:solidFill>
          <a:ln/>
        </p:spPr>
        <p:txBody>
          <a:bodyPr/>
          <a:lstStyle/>
          <a:p>
            <a:endParaRPr lang="en-US"/>
          </a:p>
        </p:txBody>
      </p:sp>
      <p:sp>
        <p:nvSpPr>
          <p:cNvPr id="13" name="Shape 10"/>
          <p:cNvSpPr/>
          <p:nvPr/>
        </p:nvSpPr>
        <p:spPr>
          <a:xfrm>
            <a:off x="1129665" y="3969425"/>
            <a:ext cx="625554" cy="625554"/>
          </a:xfrm>
          <a:prstGeom prst="roundRect">
            <a:avLst>
              <a:gd name="adj" fmla="val 13335"/>
            </a:avLst>
          </a:prstGeom>
          <a:solidFill>
            <a:srgbClr val="F6E9D5"/>
          </a:solidFill>
          <a:ln/>
        </p:spPr>
        <p:txBody>
          <a:bodyPr/>
          <a:lstStyle/>
          <a:p>
            <a:endParaRPr lang="en-US"/>
          </a:p>
        </p:txBody>
      </p:sp>
      <p:sp>
        <p:nvSpPr>
          <p:cNvPr id="14" name="Text 11"/>
          <p:cNvSpPr/>
          <p:nvPr/>
        </p:nvSpPr>
        <p:spPr>
          <a:xfrm>
            <a:off x="1330404" y="4021575"/>
            <a:ext cx="223957" cy="521256"/>
          </a:xfrm>
          <a:prstGeom prst="rect">
            <a:avLst/>
          </a:prstGeom>
          <a:noFill/>
          <a:ln/>
        </p:spPr>
        <p:txBody>
          <a:bodyPr wrap="none" rtlCol="0" anchor="t"/>
          <a:lstStyle/>
          <a:p>
            <a:pPr marL="0" indent="0" algn="ctr">
              <a:lnSpc>
                <a:spcPts val="4105"/>
              </a:lnSpc>
              <a:buNone/>
            </a:pPr>
            <a:r>
              <a:rPr lang="en-US" sz="3284" dirty="0">
                <a:solidFill>
                  <a:srgbClr val="38512F"/>
                </a:solidFill>
                <a:latin typeface="Lora" pitchFamily="34" charset="0"/>
                <a:ea typeface="Lora" pitchFamily="34" charset="-122"/>
                <a:cs typeface="Lora" pitchFamily="34" charset="-120"/>
              </a:rPr>
              <a:t>2</a:t>
            </a:r>
            <a:endParaRPr lang="en-US" sz="3284" dirty="0"/>
          </a:p>
        </p:txBody>
      </p:sp>
      <p:sp>
        <p:nvSpPr>
          <p:cNvPr id="15" name="Text 12"/>
          <p:cNvSpPr/>
          <p:nvPr/>
        </p:nvSpPr>
        <p:spPr>
          <a:xfrm>
            <a:off x="2927230" y="4055189"/>
            <a:ext cx="3475673" cy="434340"/>
          </a:xfrm>
          <a:prstGeom prst="rect">
            <a:avLst/>
          </a:prstGeom>
          <a:noFill/>
          <a:ln/>
        </p:spPr>
        <p:txBody>
          <a:bodyPr wrap="none" rtlCol="0" anchor="t"/>
          <a:lstStyle/>
          <a:p>
            <a:pPr marL="0" indent="0" algn="l">
              <a:lnSpc>
                <a:spcPts val="3421"/>
              </a:lnSpc>
              <a:buNone/>
            </a:pPr>
            <a:r>
              <a:rPr lang="en-US" sz="2737" dirty="0">
                <a:solidFill>
                  <a:srgbClr val="38512F"/>
                </a:solidFill>
                <a:latin typeface="Lora" pitchFamily="34" charset="0"/>
                <a:ea typeface="Lora" pitchFamily="34" charset="-122"/>
                <a:cs typeface="Lora" pitchFamily="34" charset="-120"/>
              </a:rPr>
              <a:t>Alert Classification</a:t>
            </a:r>
            <a:endParaRPr lang="en-US" sz="2737" dirty="0"/>
          </a:p>
        </p:txBody>
      </p:sp>
      <p:sp>
        <p:nvSpPr>
          <p:cNvPr id="16" name="Text 13"/>
          <p:cNvSpPr/>
          <p:nvPr/>
        </p:nvSpPr>
        <p:spPr>
          <a:xfrm>
            <a:off x="2919412" y="4656335"/>
            <a:ext cx="10104755" cy="889635"/>
          </a:xfrm>
          <a:prstGeom prst="rect">
            <a:avLst/>
          </a:prstGeom>
          <a:noFill/>
          <a:ln/>
        </p:spPr>
        <p:txBody>
          <a:bodyPr wrap="square" rtlCol="0" anchor="t"/>
          <a:lstStyle/>
          <a:p>
            <a:pPr marL="0" indent="0" algn="l">
              <a:lnSpc>
                <a:spcPts val="3503"/>
              </a:lnSpc>
              <a:buNone/>
            </a:pPr>
            <a:r>
              <a:rPr lang="en-US" sz="2189" dirty="0">
                <a:solidFill>
                  <a:srgbClr val="3A3630"/>
                </a:solidFill>
                <a:latin typeface="Source Sans Pro" pitchFamily="34" charset="0"/>
                <a:ea typeface="Source Sans Pro" pitchFamily="34" charset="-122"/>
                <a:cs typeface="Source Sans Pro" pitchFamily="34" charset="-120"/>
              </a:rPr>
              <a:t>Classifying alerts based on severity and relevance to security policies is crucial for effective incident response.</a:t>
            </a:r>
            <a:endParaRPr lang="en-US" sz="2189" dirty="0"/>
          </a:p>
        </p:txBody>
      </p:sp>
      <p:sp>
        <p:nvSpPr>
          <p:cNvPr id="17" name="Shape 14"/>
          <p:cNvSpPr/>
          <p:nvPr/>
        </p:nvSpPr>
        <p:spPr>
          <a:xfrm>
            <a:off x="1812607" y="6246316"/>
            <a:ext cx="973098" cy="34647"/>
          </a:xfrm>
          <a:prstGeom prst="rect">
            <a:avLst/>
          </a:prstGeom>
          <a:solidFill>
            <a:srgbClr val="38512F"/>
          </a:solidFill>
          <a:ln/>
        </p:spPr>
        <p:txBody>
          <a:bodyPr/>
          <a:lstStyle/>
          <a:p>
            <a:endParaRPr lang="en-US"/>
          </a:p>
        </p:txBody>
      </p:sp>
      <p:sp>
        <p:nvSpPr>
          <p:cNvPr id="18" name="Shape 15"/>
          <p:cNvSpPr/>
          <p:nvPr/>
        </p:nvSpPr>
        <p:spPr>
          <a:xfrm>
            <a:off x="1187172" y="5921316"/>
            <a:ext cx="625554" cy="625554"/>
          </a:xfrm>
          <a:prstGeom prst="roundRect">
            <a:avLst>
              <a:gd name="adj" fmla="val 13335"/>
            </a:avLst>
          </a:prstGeom>
          <a:solidFill>
            <a:srgbClr val="F6E9D5"/>
          </a:solidFill>
          <a:ln/>
        </p:spPr>
        <p:txBody>
          <a:bodyPr/>
          <a:lstStyle/>
          <a:p>
            <a:endParaRPr lang="en-US"/>
          </a:p>
        </p:txBody>
      </p:sp>
      <p:sp>
        <p:nvSpPr>
          <p:cNvPr id="19" name="Text 16"/>
          <p:cNvSpPr/>
          <p:nvPr/>
        </p:nvSpPr>
        <p:spPr>
          <a:xfrm>
            <a:off x="1383744" y="5973465"/>
            <a:ext cx="232291" cy="521256"/>
          </a:xfrm>
          <a:prstGeom prst="rect">
            <a:avLst/>
          </a:prstGeom>
          <a:noFill/>
          <a:ln/>
        </p:spPr>
        <p:txBody>
          <a:bodyPr wrap="none" rtlCol="0" anchor="t"/>
          <a:lstStyle/>
          <a:p>
            <a:pPr marL="0" indent="0" algn="ctr">
              <a:lnSpc>
                <a:spcPts val="4105"/>
              </a:lnSpc>
              <a:buNone/>
            </a:pPr>
            <a:r>
              <a:rPr lang="en-US" sz="3284" dirty="0">
                <a:solidFill>
                  <a:srgbClr val="38512F"/>
                </a:solidFill>
                <a:latin typeface="Lora" pitchFamily="34" charset="0"/>
                <a:ea typeface="Lora" pitchFamily="34" charset="-122"/>
                <a:cs typeface="Lora" pitchFamily="34" charset="-120"/>
              </a:rPr>
              <a:t>3</a:t>
            </a:r>
            <a:endParaRPr lang="en-US" sz="3284" dirty="0"/>
          </a:p>
        </p:txBody>
      </p:sp>
      <p:sp>
        <p:nvSpPr>
          <p:cNvPr id="20" name="Text 17"/>
          <p:cNvSpPr/>
          <p:nvPr/>
        </p:nvSpPr>
        <p:spPr>
          <a:xfrm>
            <a:off x="2884705" y="5964356"/>
            <a:ext cx="3475673" cy="434340"/>
          </a:xfrm>
          <a:prstGeom prst="rect">
            <a:avLst/>
          </a:prstGeom>
          <a:noFill/>
          <a:ln/>
        </p:spPr>
        <p:txBody>
          <a:bodyPr wrap="none" rtlCol="0" anchor="t"/>
          <a:lstStyle/>
          <a:p>
            <a:pPr marL="0" indent="0" algn="l">
              <a:lnSpc>
                <a:spcPts val="3421"/>
              </a:lnSpc>
              <a:buNone/>
            </a:pPr>
            <a:r>
              <a:rPr lang="en-US" sz="2737" dirty="0">
                <a:solidFill>
                  <a:srgbClr val="38512F"/>
                </a:solidFill>
                <a:latin typeface="Lora" pitchFamily="34" charset="0"/>
                <a:ea typeface="Lora" pitchFamily="34" charset="-122"/>
                <a:cs typeface="Lora" pitchFamily="34" charset="-120"/>
              </a:rPr>
              <a:t>Alert Notification</a:t>
            </a:r>
            <a:endParaRPr lang="en-US" sz="2737" dirty="0"/>
          </a:p>
        </p:txBody>
      </p:sp>
      <p:sp>
        <p:nvSpPr>
          <p:cNvPr id="21" name="Text 18"/>
          <p:cNvSpPr/>
          <p:nvPr/>
        </p:nvSpPr>
        <p:spPr>
          <a:xfrm>
            <a:off x="2884705" y="6616738"/>
            <a:ext cx="10104755" cy="1334453"/>
          </a:xfrm>
          <a:prstGeom prst="rect">
            <a:avLst/>
          </a:prstGeom>
          <a:noFill/>
          <a:ln/>
        </p:spPr>
        <p:txBody>
          <a:bodyPr wrap="square" rtlCol="0" anchor="t"/>
          <a:lstStyle/>
          <a:p>
            <a:pPr marL="0" indent="0" algn="l">
              <a:lnSpc>
                <a:spcPts val="3503"/>
              </a:lnSpc>
              <a:buNone/>
            </a:pPr>
            <a:r>
              <a:rPr lang="en-US" sz="2189" dirty="0">
                <a:solidFill>
                  <a:srgbClr val="3A3630"/>
                </a:solidFill>
                <a:latin typeface="Source Sans Pro" pitchFamily="34" charset="0"/>
                <a:ea typeface="Source Sans Pro" pitchFamily="34" charset="-122"/>
                <a:cs typeface="Source Sans Pro" pitchFamily="34" charset="-120"/>
              </a:rPr>
              <a:t>Notifying security personnel or administrators about detected alerts in real-time for prompt investigation and resolution.</a:t>
            </a:r>
            <a:endParaRPr lang="en-US" sz="2189"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a:ln/>
        </p:spPr>
        <p:txBody>
          <a:bodyPr/>
          <a:lstStyle/>
          <a:p>
            <a:endParaRPr lang="en-US"/>
          </a:p>
        </p:txBody>
      </p:sp>
      <p:sp>
        <p:nvSpPr>
          <p:cNvPr id="3" name="Shape 1"/>
          <p:cNvSpPr/>
          <p:nvPr/>
        </p:nvSpPr>
        <p:spPr>
          <a:xfrm>
            <a:off x="0" y="0"/>
            <a:ext cx="14630400" cy="8229600"/>
          </a:xfrm>
          <a:prstGeom prst="rect">
            <a:avLst/>
          </a:prstGeom>
          <a:solidFill>
            <a:srgbClr val="FEF5E7"/>
          </a:solidFill>
          <a:ln/>
        </p:spPr>
        <p:txBody>
          <a:bodyPr/>
          <a:lstStyle/>
          <a:p>
            <a:endParaRPr lang="en-US"/>
          </a:p>
        </p:txBody>
      </p:sp>
      <p:sp>
        <p:nvSpPr>
          <p:cNvPr id="4" name="Text 2"/>
          <p:cNvSpPr/>
          <p:nvPr/>
        </p:nvSpPr>
        <p:spPr>
          <a:xfrm>
            <a:off x="1042630" y="1216581"/>
            <a:ext cx="6951345" cy="868799"/>
          </a:xfrm>
          <a:prstGeom prst="rect">
            <a:avLst/>
          </a:prstGeom>
          <a:noFill/>
          <a:ln/>
        </p:spPr>
        <p:txBody>
          <a:bodyPr wrap="none" rtlCol="0" anchor="t"/>
          <a:lstStyle/>
          <a:p>
            <a:pPr marL="0" indent="0">
              <a:lnSpc>
                <a:spcPts val="6842"/>
              </a:lnSpc>
              <a:buNone/>
            </a:pPr>
            <a:r>
              <a:rPr lang="en-US" sz="5474" dirty="0">
                <a:solidFill>
                  <a:srgbClr val="38512F"/>
                </a:solidFill>
                <a:latin typeface="Lora" pitchFamily="34" charset="0"/>
                <a:ea typeface="Lora" pitchFamily="34" charset="-122"/>
                <a:cs typeface="Lora" pitchFamily="34" charset="-120"/>
              </a:rPr>
              <a:t>What is SNORT IDS?</a:t>
            </a:r>
            <a:endParaRPr lang="en-US" sz="5474" dirty="0"/>
          </a:p>
        </p:txBody>
      </p:sp>
      <p:sp>
        <p:nvSpPr>
          <p:cNvPr id="5" name="Shape 3"/>
          <p:cNvSpPr/>
          <p:nvPr/>
        </p:nvSpPr>
        <p:spPr>
          <a:xfrm>
            <a:off x="1042630" y="2641402"/>
            <a:ext cx="6133624" cy="2046803"/>
          </a:xfrm>
          <a:prstGeom prst="roundRect">
            <a:avLst>
              <a:gd name="adj" fmla="val 4075"/>
            </a:avLst>
          </a:prstGeom>
          <a:solidFill>
            <a:srgbClr val="F6E9D5"/>
          </a:solidFill>
          <a:ln/>
        </p:spPr>
        <p:txBody>
          <a:bodyPr/>
          <a:lstStyle/>
          <a:p>
            <a:endParaRPr lang="en-US"/>
          </a:p>
        </p:txBody>
      </p:sp>
      <p:sp>
        <p:nvSpPr>
          <p:cNvPr id="6" name="Text 4"/>
          <p:cNvSpPr/>
          <p:nvPr/>
        </p:nvSpPr>
        <p:spPr>
          <a:xfrm>
            <a:off x="1320641" y="2919413"/>
            <a:ext cx="4438531" cy="434340"/>
          </a:xfrm>
          <a:prstGeom prst="rect">
            <a:avLst/>
          </a:prstGeom>
          <a:noFill/>
          <a:ln/>
        </p:spPr>
        <p:txBody>
          <a:bodyPr wrap="none" rtlCol="0" anchor="t"/>
          <a:lstStyle/>
          <a:p>
            <a:pPr marL="0" indent="0">
              <a:lnSpc>
                <a:spcPts val="3421"/>
              </a:lnSpc>
              <a:buNone/>
            </a:pPr>
            <a:r>
              <a:rPr lang="en-US" sz="2737" dirty="0">
                <a:solidFill>
                  <a:srgbClr val="38512F"/>
                </a:solidFill>
                <a:latin typeface="Lora" pitchFamily="34" charset="0"/>
                <a:ea typeface="Lora" pitchFamily="34" charset="-122"/>
                <a:cs typeface="Lora" pitchFamily="34" charset="-120"/>
              </a:rPr>
              <a:t>Intrusion Detection System</a:t>
            </a:r>
            <a:endParaRPr lang="en-US" sz="2737" dirty="0"/>
          </a:p>
        </p:txBody>
      </p:sp>
      <p:sp>
        <p:nvSpPr>
          <p:cNvPr id="7" name="Text 5"/>
          <p:cNvSpPr/>
          <p:nvPr/>
        </p:nvSpPr>
        <p:spPr>
          <a:xfrm>
            <a:off x="1320641" y="3520559"/>
            <a:ext cx="5577602" cy="889635"/>
          </a:xfrm>
          <a:prstGeom prst="rect">
            <a:avLst/>
          </a:prstGeom>
          <a:noFill/>
          <a:ln/>
        </p:spPr>
        <p:txBody>
          <a:bodyPr wrap="square" rtlCol="0" anchor="t"/>
          <a:lstStyle/>
          <a:p>
            <a:pPr marL="0" indent="0">
              <a:lnSpc>
                <a:spcPts val="3503"/>
              </a:lnSpc>
              <a:buNone/>
            </a:pPr>
            <a:r>
              <a:rPr lang="en-US" sz="2189" dirty="0">
                <a:solidFill>
                  <a:srgbClr val="3A3630"/>
                </a:solidFill>
                <a:latin typeface="Source Sans Pro" pitchFamily="34" charset="0"/>
                <a:ea typeface="Source Sans Pro" pitchFamily="34" charset="-122"/>
                <a:cs typeface="Source Sans Pro" pitchFamily="34" charset="-120"/>
              </a:rPr>
              <a:t>A software used to monitor network and system activities.</a:t>
            </a:r>
            <a:endParaRPr lang="en-US" sz="2189" dirty="0"/>
          </a:p>
        </p:txBody>
      </p:sp>
      <p:sp>
        <p:nvSpPr>
          <p:cNvPr id="8" name="Shape 6"/>
          <p:cNvSpPr/>
          <p:nvPr/>
        </p:nvSpPr>
        <p:spPr>
          <a:xfrm>
            <a:off x="7454265" y="2641402"/>
            <a:ext cx="6133624" cy="2046803"/>
          </a:xfrm>
          <a:prstGeom prst="roundRect">
            <a:avLst>
              <a:gd name="adj" fmla="val 4075"/>
            </a:avLst>
          </a:prstGeom>
          <a:solidFill>
            <a:srgbClr val="F6E9D5"/>
          </a:solidFill>
          <a:ln/>
        </p:spPr>
        <p:txBody>
          <a:bodyPr/>
          <a:lstStyle/>
          <a:p>
            <a:endParaRPr lang="en-US"/>
          </a:p>
        </p:txBody>
      </p:sp>
      <p:sp>
        <p:nvSpPr>
          <p:cNvPr id="9" name="Text 7"/>
          <p:cNvSpPr/>
          <p:nvPr/>
        </p:nvSpPr>
        <p:spPr>
          <a:xfrm>
            <a:off x="7732276" y="2919413"/>
            <a:ext cx="3475673" cy="434340"/>
          </a:xfrm>
          <a:prstGeom prst="rect">
            <a:avLst/>
          </a:prstGeom>
          <a:noFill/>
          <a:ln/>
        </p:spPr>
        <p:txBody>
          <a:bodyPr wrap="none" rtlCol="0" anchor="t"/>
          <a:lstStyle/>
          <a:p>
            <a:pPr marL="0" indent="0">
              <a:lnSpc>
                <a:spcPts val="3421"/>
              </a:lnSpc>
              <a:buNone/>
            </a:pPr>
            <a:r>
              <a:rPr lang="en-US" sz="2737" dirty="0">
                <a:solidFill>
                  <a:srgbClr val="38512F"/>
                </a:solidFill>
                <a:latin typeface="Lora" pitchFamily="34" charset="0"/>
                <a:ea typeface="Lora" pitchFamily="34" charset="-122"/>
                <a:cs typeface="Lora" pitchFamily="34" charset="-120"/>
              </a:rPr>
              <a:t>Packet Sniffer</a:t>
            </a:r>
            <a:endParaRPr lang="en-US" sz="2737" dirty="0"/>
          </a:p>
        </p:txBody>
      </p:sp>
      <p:sp>
        <p:nvSpPr>
          <p:cNvPr id="10" name="Text 8"/>
          <p:cNvSpPr/>
          <p:nvPr/>
        </p:nvSpPr>
        <p:spPr>
          <a:xfrm>
            <a:off x="7732276" y="3520559"/>
            <a:ext cx="5577602" cy="889635"/>
          </a:xfrm>
          <a:prstGeom prst="rect">
            <a:avLst/>
          </a:prstGeom>
          <a:noFill/>
          <a:ln/>
        </p:spPr>
        <p:txBody>
          <a:bodyPr wrap="square" rtlCol="0" anchor="t"/>
          <a:lstStyle/>
          <a:p>
            <a:pPr marL="0" indent="0">
              <a:lnSpc>
                <a:spcPts val="3503"/>
              </a:lnSpc>
              <a:buNone/>
            </a:pPr>
            <a:r>
              <a:rPr lang="en-US" sz="2189" dirty="0">
                <a:solidFill>
                  <a:srgbClr val="3A3630"/>
                </a:solidFill>
                <a:latin typeface="Source Sans Pro" pitchFamily="34" charset="0"/>
                <a:ea typeface="Source Sans Pro" pitchFamily="34" charset="-122"/>
                <a:cs typeface="Source Sans Pro" pitchFamily="34" charset="-120"/>
              </a:rPr>
              <a:t>It captures and analyzes network traffic in real-time.</a:t>
            </a:r>
            <a:endParaRPr lang="en-US" sz="2189" dirty="0"/>
          </a:p>
        </p:txBody>
      </p:sp>
      <p:sp>
        <p:nvSpPr>
          <p:cNvPr id="11" name="Shape 9"/>
          <p:cNvSpPr/>
          <p:nvPr/>
        </p:nvSpPr>
        <p:spPr>
          <a:xfrm>
            <a:off x="1042630" y="4966216"/>
            <a:ext cx="6133624" cy="2046803"/>
          </a:xfrm>
          <a:prstGeom prst="roundRect">
            <a:avLst>
              <a:gd name="adj" fmla="val 4075"/>
            </a:avLst>
          </a:prstGeom>
          <a:solidFill>
            <a:srgbClr val="F6E9D5"/>
          </a:solidFill>
          <a:ln/>
        </p:spPr>
        <p:txBody>
          <a:bodyPr/>
          <a:lstStyle/>
          <a:p>
            <a:endParaRPr lang="en-US"/>
          </a:p>
        </p:txBody>
      </p:sp>
      <p:sp>
        <p:nvSpPr>
          <p:cNvPr id="12" name="Text 10"/>
          <p:cNvSpPr/>
          <p:nvPr/>
        </p:nvSpPr>
        <p:spPr>
          <a:xfrm>
            <a:off x="1320641" y="5244227"/>
            <a:ext cx="3510915" cy="434340"/>
          </a:xfrm>
          <a:prstGeom prst="rect">
            <a:avLst/>
          </a:prstGeom>
          <a:noFill/>
          <a:ln/>
        </p:spPr>
        <p:txBody>
          <a:bodyPr wrap="none" rtlCol="0" anchor="t"/>
          <a:lstStyle/>
          <a:p>
            <a:pPr marL="0" indent="0">
              <a:lnSpc>
                <a:spcPts val="3421"/>
              </a:lnSpc>
              <a:buNone/>
            </a:pPr>
            <a:r>
              <a:rPr lang="en-US" sz="2737" dirty="0">
                <a:solidFill>
                  <a:srgbClr val="38512F"/>
                </a:solidFill>
                <a:latin typeface="Lora" pitchFamily="34" charset="0"/>
                <a:ea typeface="Lora" pitchFamily="34" charset="-122"/>
                <a:cs typeface="Lora" pitchFamily="34" charset="-120"/>
              </a:rPr>
              <a:t>Rule-Based Detection</a:t>
            </a:r>
            <a:endParaRPr lang="en-US" sz="2737" dirty="0"/>
          </a:p>
        </p:txBody>
      </p:sp>
      <p:sp>
        <p:nvSpPr>
          <p:cNvPr id="13" name="Text 11"/>
          <p:cNvSpPr/>
          <p:nvPr/>
        </p:nvSpPr>
        <p:spPr>
          <a:xfrm>
            <a:off x="1320641" y="5845373"/>
            <a:ext cx="5577602" cy="889635"/>
          </a:xfrm>
          <a:prstGeom prst="rect">
            <a:avLst/>
          </a:prstGeom>
          <a:noFill/>
          <a:ln/>
        </p:spPr>
        <p:txBody>
          <a:bodyPr wrap="square" rtlCol="0" anchor="t"/>
          <a:lstStyle/>
          <a:p>
            <a:pPr marL="0" indent="0">
              <a:lnSpc>
                <a:spcPts val="3503"/>
              </a:lnSpc>
              <a:buNone/>
            </a:pPr>
            <a:r>
              <a:rPr lang="en-US" sz="2189" dirty="0">
                <a:solidFill>
                  <a:srgbClr val="3A3630"/>
                </a:solidFill>
                <a:latin typeface="Source Sans Pro" pitchFamily="34" charset="0"/>
                <a:ea typeface="Source Sans Pro" pitchFamily="34" charset="-122"/>
                <a:cs typeface="Source Sans Pro" pitchFamily="34" charset="-120"/>
              </a:rPr>
              <a:t>Identifies patterns indicative of malicious activities.</a:t>
            </a:r>
            <a:endParaRPr lang="en-US" sz="2189" dirty="0"/>
          </a:p>
        </p:txBody>
      </p:sp>
      <p:sp>
        <p:nvSpPr>
          <p:cNvPr id="14" name="Shape 12"/>
          <p:cNvSpPr/>
          <p:nvPr/>
        </p:nvSpPr>
        <p:spPr>
          <a:xfrm>
            <a:off x="7454265" y="4966216"/>
            <a:ext cx="6133624" cy="2046803"/>
          </a:xfrm>
          <a:prstGeom prst="roundRect">
            <a:avLst>
              <a:gd name="adj" fmla="val 4075"/>
            </a:avLst>
          </a:prstGeom>
          <a:solidFill>
            <a:srgbClr val="F6E9D5"/>
          </a:solidFill>
          <a:ln/>
        </p:spPr>
        <p:txBody>
          <a:bodyPr/>
          <a:lstStyle/>
          <a:p>
            <a:endParaRPr lang="en-US"/>
          </a:p>
        </p:txBody>
      </p:sp>
      <p:sp>
        <p:nvSpPr>
          <p:cNvPr id="15" name="Text 13"/>
          <p:cNvSpPr/>
          <p:nvPr/>
        </p:nvSpPr>
        <p:spPr>
          <a:xfrm>
            <a:off x="7732276" y="5244227"/>
            <a:ext cx="3475673" cy="434340"/>
          </a:xfrm>
          <a:prstGeom prst="rect">
            <a:avLst/>
          </a:prstGeom>
          <a:noFill/>
          <a:ln/>
        </p:spPr>
        <p:txBody>
          <a:bodyPr wrap="none" rtlCol="0" anchor="t"/>
          <a:lstStyle/>
          <a:p>
            <a:pPr marL="0" indent="0">
              <a:lnSpc>
                <a:spcPts val="3421"/>
              </a:lnSpc>
              <a:buNone/>
            </a:pPr>
            <a:r>
              <a:rPr lang="en-US" sz="2737" dirty="0">
                <a:solidFill>
                  <a:srgbClr val="38512F"/>
                </a:solidFill>
                <a:latin typeface="Lora" pitchFamily="34" charset="0"/>
                <a:ea typeface="Lora" pitchFamily="34" charset="-122"/>
                <a:cs typeface="Lora" pitchFamily="34" charset="-120"/>
              </a:rPr>
              <a:t>Action on Detection</a:t>
            </a:r>
            <a:endParaRPr lang="en-US" sz="2737" dirty="0"/>
          </a:p>
        </p:txBody>
      </p:sp>
      <p:sp>
        <p:nvSpPr>
          <p:cNvPr id="16" name="Text 14"/>
          <p:cNvSpPr/>
          <p:nvPr/>
        </p:nvSpPr>
        <p:spPr>
          <a:xfrm>
            <a:off x="7732276" y="5845373"/>
            <a:ext cx="5577602" cy="444818"/>
          </a:xfrm>
          <a:prstGeom prst="rect">
            <a:avLst/>
          </a:prstGeom>
          <a:noFill/>
          <a:ln/>
        </p:spPr>
        <p:txBody>
          <a:bodyPr wrap="none" rtlCol="0" anchor="t"/>
          <a:lstStyle/>
          <a:p>
            <a:pPr marL="0" indent="0">
              <a:lnSpc>
                <a:spcPts val="3503"/>
              </a:lnSpc>
              <a:buNone/>
            </a:pPr>
            <a:r>
              <a:rPr lang="en-US" sz="2189" dirty="0">
                <a:solidFill>
                  <a:srgbClr val="3A3630"/>
                </a:solidFill>
                <a:latin typeface="Source Sans Pro" pitchFamily="34" charset="0"/>
                <a:ea typeface="Source Sans Pro" pitchFamily="34" charset="-122"/>
                <a:cs typeface="Source Sans Pro" pitchFamily="34" charset="-120"/>
              </a:rPr>
              <a:t>Alerts or takes action against detected threats.</a:t>
            </a:r>
            <a:endParaRPr lang="en-US" sz="2189"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spTree>
      <p:nvGrpSpPr>
        <p:cNvPr id="1" name=""/>
        <p:cNvGrpSpPr/>
        <p:nvPr/>
      </p:nvGrpSpPr>
      <p:grpSpPr>
        <a:xfrm>
          <a:off x="0" y="0"/>
          <a:ext cx="0" cy="0"/>
          <a:chOff x="0" y="0"/>
          <a:chExt cx="0" cy="0"/>
        </a:xfrm>
      </p:grpSpPr>
      <p:sp>
        <p:nvSpPr>
          <p:cNvPr id="2" name="Shape 0"/>
          <p:cNvSpPr/>
          <p:nvPr/>
        </p:nvSpPr>
        <p:spPr>
          <a:xfrm>
            <a:off x="0" y="-74503"/>
            <a:ext cx="14630400" cy="8229600"/>
          </a:xfrm>
          <a:prstGeom prst="rect">
            <a:avLst/>
          </a:prstGeom>
          <a:solidFill>
            <a:srgbClr val="F2E4CF"/>
          </a:solidFill>
          <a:ln/>
        </p:spPr>
        <p:txBody>
          <a:bodyPr/>
          <a:lstStyle/>
          <a:p>
            <a:endParaRPr lang="en-US"/>
          </a:p>
        </p:txBody>
      </p:sp>
      <p:sp>
        <p:nvSpPr>
          <p:cNvPr id="5" name="Text 2"/>
          <p:cNvSpPr/>
          <p:nvPr/>
        </p:nvSpPr>
        <p:spPr>
          <a:xfrm>
            <a:off x="956984" y="395426"/>
            <a:ext cx="12437269" cy="868799"/>
          </a:xfrm>
          <a:prstGeom prst="rect">
            <a:avLst/>
          </a:prstGeom>
          <a:noFill/>
          <a:ln/>
        </p:spPr>
        <p:txBody>
          <a:bodyPr wrap="none" rtlCol="0" anchor="t"/>
          <a:lstStyle/>
          <a:p>
            <a:pPr marL="0" indent="0">
              <a:lnSpc>
                <a:spcPts val="6842"/>
              </a:lnSpc>
              <a:buNone/>
            </a:pPr>
            <a:r>
              <a:rPr lang="en-US" sz="5474" dirty="0">
                <a:solidFill>
                  <a:srgbClr val="38512F"/>
                </a:solidFill>
                <a:latin typeface="Lora" pitchFamily="34" charset="0"/>
                <a:ea typeface="Lora" pitchFamily="34" charset="-122"/>
                <a:cs typeface="Lora" pitchFamily="34" charset="-120"/>
              </a:rPr>
              <a:t>Viewing SNORT IDS alerts in real-time</a:t>
            </a:r>
            <a:endParaRPr lang="en-US" sz="5474" dirty="0"/>
          </a:p>
        </p:txBody>
      </p:sp>
      <p:sp>
        <p:nvSpPr>
          <p:cNvPr id="6" name="Shape 3"/>
          <p:cNvSpPr/>
          <p:nvPr/>
        </p:nvSpPr>
        <p:spPr>
          <a:xfrm>
            <a:off x="1356796" y="1681301"/>
            <a:ext cx="34647" cy="5361980"/>
          </a:xfrm>
          <a:prstGeom prst="rect">
            <a:avLst/>
          </a:prstGeom>
          <a:solidFill>
            <a:srgbClr val="38512F"/>
          </a:solidFill>
          <a:ln/>
        </p:spPr>
        <p:txBody>
          <a:bodyPr/>
          <a:lstStyle/>
          <a:p>
            <a:endParaRPr lang="en-US"/>
          </a:p>
        </p:txBody>
      </p:sp>
      <p:sp>
        <p:nvSpPr>
          <p:cNvPr id="7" name="Shape 4"/>
          <p:cNvSpPr/>
          <p:nvPr/>
        </p:nvSpPr>
        <p:spPr>
          <a:xfrm>
            <a:off x="1686837" y="2193924"/>
            <a:ext cx="973098" cy="34647"/>
          </a:xfrm>
          <a:prstGeom prst="rect">
            <a:avLst/>
          </a:prstGeom>
          <a:solidFill>
            <a:srgbClr val="38512F"/>
          </a:solidFill>
          <a:ln/>
        </p:spPr>
        <p:txBody>
          <a:bodyPr/>
          <a:lstStyle/>
          <a:p>
            <a:endParaRPr lang="en-US"/>
          </a:p>
        </p:txBody>
      </p:sp>
      <p:sp>
        <p:nvSpPr>
          <p:cNvPr id="8" name="Shape 5"/>
          <p:cNvSpPr/>
          <p:nvPr/>
        </p:nvSpPr>
        <p:spPr>
          <a:xfrm>
            <a:off x="1061283" y="1898590"/>
            <a:ext cx="625554" cy="625554"/>
          </a:xfrm>
          <a:prstGeom prst="roundRect">
            <a:avLst>
              <a:gd name="adj" fmla="val 13335"/>
            </a:avLst>
          </a:prstGeom>
          <a:solidFill>
            <a:srgbClr val="F6E9D5"/>
          </a:solidFill>
          <a:ln/>
        </p:spPr>
        <p:txBody>
          <a:bodyPr/>
          <a:lstStyle/>
          <a:p>
            <a:endParaRPr lang="en-US"/>
          </a:p>
        </p:txBody>
      </p:sp>
      <p:sp>
        <p:nvSpPr>
          <p:cNvPr id="9" name="Text 6"/>
          <p:cNvSpPr/>
          <p:nvPr/>
        </p:nvSpPr>
        <p:spPr>
          <a:xfrm>
            <a:off x="1298098" y="1950739"/>
            <a:ext cx="151805" cy="521256"/>
          </a:xfrm>
          <a:prstGeom prst="rect">
            <a:avLst/>
          </a:prstGeom>
          <a:noFill/>
          <a:ln/>
        </p:spPr>
        <p:txBody>
          <a:bodyPr wrap="none" rtlCol="0" anchor="t"/>
          <a:lstStyle/>
          <a:p>
            <a:pPr marL="0" indent="0" algn="ctr">
              <a:lnSpc>
                <a:spcPts val="4105"/>
              </a:lnSpc>
              <a:buNone/>
            </a:pPr>
            <a:r>
              <a:rPr lang="en-US" sz="3284" dirty="0">
                <a:solidFill>
                  <a:srgbClr val="38512F"/>
                </a:solidFill>
                <a:latin typeface="Lora" pitchFamily="34" charset="0"/>
                <a:ea typeface="Lora" pitchFamily="34" charset="-122"/>
                <a:cs typeface="Lora" pitchFamily="34" charset="-120"/>
              </a:rPr>
              <a:t>1</a:t>
            </a:r>
            <a:endParaRPr lang="en-US" sz="3284" dirty="0"/>
          </a:p>
        </p:txBody>
      </p:sp>
      <p:sp>
        <p:nvSpPr>
          <p:cNvPr id="10" name="Text 7"/>
          <p:cNvSpPr/>
          <p:nvPr/>
        </p:nvSpPr>
        <p:spPr>
          <a:xfrm>
            <a:off x="2903299" y="1959312"/>
            <a:ext cx="4305062" cy="434340"/>
          </a:xfrm>
          <a:prstGeom prst="rect">
            <a:avLst/>
          </a:prstGeom>
          <a:noFill/>
          <a:ln/>
        </p:spPr>
        <p:txBody>
          <a:bodyPr wrap="none" rtlCol="0" anchor="t"/>
          <a:lstStyle/>
          <a:p>
            <a:pPr marL="0" indent="0" algn="l">
              <a:lnSpc>
                <a:spcPts val="3421"/>
              </a:lnSpc>
              <a:buNone/>
            </a:pPr>
            <a:r>
              <a:rPr lang="en-US" sz="2737" dirty="0">
                <a:solidFill>
                  <a:srgbClr val="38512F"/>
                </a:solidFill>
                <a:latin typeface="Lora" pitchFamily="34" charset="0"/>
                <a:ea typeface="Lora" pitchFamily="34" charset="-122"/>
                <a:cs typeface="Lora" pitchFamily="34" charset="-120"/>
              </a:rPr>
              <a:t>Accessing Real-time Alerts</a:t>
            </a:r>
            <a:endParaRPr lang="en-US" sz="2737" dirty="0"/>
          </a:p>
        </p:txBody>
      </p:sp>
      <p:sp>
        <p:nvSpPr>
          <p:cNvPr id="11" name="Text 8"/>
          <p:cNvSpPr/>
          <p:nvPr/>
        </p:nvSpPr>
        <p:spPr>
          <a:xfrm>
            <a:off x="2903299" y="2560458"/>
            <a:ext cx="10598825" cy="444818"/>
          </a:xfrm>
          <a:prstGeom prst="rect">
            <a:avLst/>
          </a:prstGeom>
          <a:noFill/>
          <a:ln/>
        </p:spPr>
        <p:txBody>
          <a:bodyPr wrap="none" rtlCol="0" anchor="t"/>
          <a:lstStyle/>
          <a:p>
            <a:pPr marL="0" indent="0" algn="l">
              <a:lnSpc>
                <a:spcPts val="3503"/>
              </a:lnSpc>
              <a:buNone/>
            </a:pPr>
            <a:r>
              <a:rPr lang="en-US" sz="2189" dirty="0">
                <a:solidFill>
                  <a:srgbClr val="3A3630"/>
                </a:solidFill>
                <a:latin typeface="Source Sans Pro" pitchFamily="34" charset="0"/>
                <a:ea typeface="Source Sans Pro" pitchFamily="34" charset="-122"/>
                <a:cs typeface="Source Sans Pro" pitchFamily="34" charset="-120"/>
              </a:rPr>
              <a:t>Log in to the SNORT IDS dashboard and navigate to the real-time alerts section.</a:t>
            </a:r>
            <a:endParaRPr lang="en-US" sz="2189" dirty="0"/>
          </a:p>
        </p:txBody>
      </p:sp>
      <p:sp>
        <p:nvSpPr>
          <p:cNvPr id="12" name="Shape 9"/>
          <p:cNvSpPr/>
          <p:nvPr/>
        </p:nvSpPr>
        <p:spPr>
          <a:xfrm>
            <a:off x="1686837" y="4073921"/>
            <a:ext cx="973098" cy="34647"/>
          </a:xfrm>
          <a:prstGeom prst="rect">
            <a:avLst/>
          </a:prstGeom>
          <a:solidFill>
            <a:srgbClr val="38512F"/>
          </a:solidFill>
          <a:ln/>
        </p:spPr>
        <p:txBody>
          <a:bodyPr/>
          <a:lstStyle/>
          <a:p>
            <a:endParaRPr lang="en-US"/>
          </a:p>
        </p:txBody>
      </p:sp>
      <p:sp>
        <p:nvSpPr>
          <p:cNvPr id="13" name="Shape 10"/>
          <p:cNvSpPr/>
          <p:nvPr/>
        </p:nvSpPr>
        <p:spPr>
          <a:xfrm>
            <a:off x="1061283" y="3778587"/>
            <a:ext cx="625554" cy="625554"/>
          </a:xfrm>
          <a:prstGeom prst="roundRect">
            <a:avLst>
              <a:gd name="adj" fmla="val 13335"/>
            </a:avLst>
          </a:prstGeom>
          <a:solidFill>
            <a:srgbClr val="F6E9D5"/>
          </a:solidFill>
          <a:ln/>
        </p:spPr>
        <p:txBody>
          <a:bodyPr/>
          <a:lstStyle/>
          <a:p>
            <a:endParaRPr lang="en-US"/>
          </a:p>
        </p:txBody>
      </p:sp>
      <p:sp>
        <p:nvSpPr>
          <p:cNvPr id="14" name="Text 11"/>
          <p:cNvSpPr/>
          <p:nvPr/>
        </p:nvSpPr>
        <p:spPr>
          <a:xfrm>
            <a:off x="1262022" y="3830736"/>
            <a:ext cx="223957" cy="521256"/>
          </a:xfrm>
          <a:prstGeom prst="rect">
            <a:avLst/>
          </a:prstGeom>
          <a:noFill/>
          <a:ln/>
        </p:spPr>
        <p:txBody>
          <a:bodyPr wrap="none" rtlCol="0" anchor="t"/>
          <a:lstStyle/>
          <a:p>
            <a:pPr marL="0" indent="0" algn="ctr">
              <a:lnSpc>
                <a:spcPts val="4105"/>
              </a:lnSpc>
              <a:buNone/>
            </a:pPr>
            <a:r>
              <a:rPr lang="en-US" sz="3284" dirty="0">
                <a:solidFill>
                  <a:srgbClr val="38512F"/>
                </a:solidFill>
                <a:latin typeface="Lora" pitchFamily="34" charset="0"/>
                <a:ea typeface="Lora" pitchFamily="34" charset="-122"/>
                <a:cs typeface="Lora" pitchFamily="34" charset="-120"/>
              </a:rPr>
              <a:t>2</a:t>
            </a:r>
            <a:endParaRPr lang="en-US" sz="3284" dirty="0"/>
          </a:p>
        </p:txBody>
      </p:sp>
      <p:sp>
        <p:nvSpPr>
          <p:cNvPr id="15" name="Text 12"/>
          <p:cNvSpPr/>
          <p:nvPr/>
        </p:nvSpPr>
        <p:spPr>
          <a:xfrm>
            <a:off x="2903299" y="3839309"/>
            <a:ext cx="3475673" cy="434340"/>
          </a:xfrm>
          <a:prstGeom prst="rect">
            <a:avLst/>
          </a:prstGeom>
          <a:noFill/>
          <a:ln/>
        </p:spPr>
        <p:txBody>
          <a:bodyPr wrap="none" rtlCol="0" anchor="t"/>
          <a:lstStyle/>
          <a:p>
            <a:pPr marL="0" indent="0" algn="l">
              <a:lnSpc>
                <a:spcPts val="3421"/>
              </a:lnSpc>
              <a:buNone/>
            </a:pPr>
            <a:r>
              <a:rPr lang="en-US" sz="2737" dirty="0">
                <a:solidFill>
                  <a:srgbClr val="38512F"/>
                </a:solidFill>
                <a:latin typeface="Lora" pitchFamily="34" charset="0"/>
                <a:ea typeface="Lora" pitchFamily="34" charset="-122"/>
                <a:cs typeface="Lora" pitchFamily="34" charset="-120"/>
              </a:rPr>
              <a:t>Filtering Alert Types</a:t>
            </a:r>
            <a:endParaRPr lang="en-US" sz="2737" dirty="0"/>
          </a:p>
        </p:txBody>
      </p:sp>
      <p:sp>
        <p:nvSpPr>
          <p:cNvPr id="16" name="Text 13"/>
          <p:cNvSpPr/>
          <p:nvPr/>
        </p:nvSpPr>
        <p:spPr>
          <a:xfrm>
            <a:off x="2903299" y="4440455"/>
            <a:ext cx="10598825" cy="444818"/>
          </a:xfrm>
          <a:prstGeom prst="rect">
            <a:avLst/>
          </a:prstGeom>
          <a:noFill/>
          <a:ln/>
        </p:spPr>
        <p:txBody>
          <a:bodyPr wrap="none" rtlCol="0" anchor="t"/>
          <a:lstStyle/>
          <a:p>
            <a:pPr marL="0" indent="0" algn="l">
              <a:lnSpc>
                <a:spcPts val="3503"/>
              </a:lnSpc>
              <a:buNone/>
            </a:pPr>
            <a:r>
              <a:rPr lang="en-US" sz="2189" dirty="0">
                <a:solidFill>
                  <a:srgbClr val="3A3630"/>
                </a:solidFill>
                <a:latin typeface="Source Sans Pro" pitchFamily="34" charset="0"/>
                <a:ea typeface="Source Sans Pro" pitchFamily="34" charset="-122"/>
                <a:cs typeface="Source Sans Pro" pitchFamily="34" charset="-120"/>
              </a:rPr>
              <a:t>Utilize filtering options to narrow down alerts based on severity, source, or destination.</a:t>
            </a:r>
            <a:endParaRPr lang="en-US" sz="2189" dirty="0"/>
          </a:p>
        </p:txBody>
      </p:sp>
      <p:sp>
        <p:nvSpPr>
          <p:cNvPr id="17" name="Shape 14"/>
          <p:cNvSpPr/>
          <p:nvPr/>
        </p:nvSpPr>
        <p:spPr>
          <a:xfrm>
            <a:off x="1686837" y="5953918"/>
            <a:ext cx="973098" cy="34647"/>
          </a:xfrm>
          <a:prstGeom prst="rect">
            <a:avLst/>
          </a:prstGeom>
          <a:solidFill>
            <a:srgbClr val="38512F"/>
          </a:solidFill>
          <a:ln/>
        </p:spPr>
        <p:txBody>
          <a:bodyPr/>
          <a:lstStyle/>
          <a:p>
            <a:endParaRPr lang="en-US"/>
          </a:p>
        </p:txBody>
      </p:sp>
      <p:sp>
        <p:nvSpPr>
          <p:cNvPr id="18" name="Shape 15"/>
          <p:cNvSpPr/>
          <p:nvPr/>
        </p:nvSpPr>
        <p:spPr>
          <a:xfrm>
            <a:off x="1061283" y="5658584"/>
            <a:ext cx="625554" cy="625554"/>
          </a:xfrm>
          <a:prstGeom prst="roundRect">
            <a:avLst>
              <a:gd name="adj" fmla="val 13335"/>
            </a:avLst>
          </a:prstGeom>
          <a:solidFill>
            <a:srgbClr val="F6E9D5"/>
          </a:solidFill>
          <a:ln/>
        </p:spPr>
        <p:txBody>
          <a:bodyPr/>
          <a:lstStyle/>
          <a:p>
            <a:endParaRPr lang="en-US"/>
          </a:p>
        </p:txBody>
      </p:sp>
      <p:sp>
        <p:nvSpPr>
          <p:cNvPr id="19" name="Text 16"/>
          <p:cNvSpPr/>
          <p:nvPr/>
        </p:nvSpPr>
        <p:spPr>
          <a:xfrm>
            <a:off x="1257855" y="5710733"/>
            <a:ext cx="232291" cy="521256"/>
          </a:xfrm>
          <a:prstGeom prst="rect">
            <a:avLst/>
          </a:prstGeom>
          <a:noFill/>
          <a:ln/>
        </p:spPr>
        <p:txBody>
          <a:bodyPr wrap="none" rtlCol="0" anchor="t"/>
          <a:lstStyle/>
          <a:p>
            <a:pPr marL="0" indent="0" algn="ctr">
              <a:lnSpc>
                <a:spcPts val="4105"/>
              </a:lnSpc>
              <a:buNone/>
            </a:pPr>
            <a:r>
              <a:rPr lang="en-US" sz="3284" dirty="0">
                <a:solidFill>
                  <a:srgbClr val="38512F"/>
                </a:solidFill>
                <a:latin typeface="Lora" pitchFamily="34" charset="0"/>
                <a:ea typeface="Lora" pitchFamily="34" charset="-122"/>
                <a:cs typeface="Lora" pitchFamily="34" charset="-120"/>
              </a:rPr>
              <a:t>3</a:t>
            </a:r>
            <a:endParaRPr lang="en-US" sz="3284" dirty="0"/>
          </a:p>
        </p:txBody>
      </p:sp>
      <p:sp>
        <p:nvSpPr>
          <p:cNvPr id="20" name="Text 17"/>
          <p:cNvSpPr/>
          <p:nvPr/>
        </p:nvSpPr>
        <p:spPr>
          <a:xfrm>
            <a:off x="2903299" y="5719306"/>
            <a:ext cx="3897035" cy="434340"/>
          </a:xfrm>
          <a:prstGeom prst="rect">
            <a:avLst/>
          </a:prstGeom>
          <a:noFill/>
          <a:ln/>
        </p:spPr>
        <p:txBody>
          <a:bodyPr wrap="none" rtlCol="0" anchor="t"/>
          <a:lstStyle/>
          <a:p>
            <a:pPr marL="0" indent="0" algn="l">
              <a:lnSpc>
                <a:spcPts val="3421"/>
              </a:lnSpc>
              <a:buNone/>
            </a:pPr>
            <a:r>
              <a:rPr lang="en-US" sz="2737" dirty="0">
                <a:solidFill>
                  <a:srgbClr val="38512F"/>
                </a:solidFill>
                <a:latin typeface="Lora" pitchFamily="34" charset="0"/>
                <a:ea typeface="Lora" pitchFamily="34" charset="-122"/>
                <a:cs typeface="Lora" pitchFamily="34" charset="-120"/>
              </a:rPr>
              <a:t>Monitoring Live Activity</a:t>
            </a:r>
            <a:endParaRPr lang="en-US" sz="2737" dirty="0"/>
          </a:p>
        </p:txBody>
      </p:sp>
      <p:sp>
        <p:nvSpPr>
          <p:cNvPr id="21" name="Text 18"/>
          <p:cNvSpPr/>
          <p:nvPr/>
        </p:nvSpPr>
        <p:spPr>
          <a:xfrm>
            <a:off x="2903299" y="6320452"/>
            <a:ext cx="10598825" cy="444818"/>
          </a:xfrm>
          <a:prstGeom prst="rect">
            <a:avLst/>
          </a:prstGeom>
          <a:noFill/>
          <a:ln/>
        </p:spPr>
        <p:txBody>
          <a:bodyPr wrap="none" rtlCol="0" anchor="t"/>
          <a:lstStyle/>
          <a:p>
            <a:pPr marL="0" indent="0" algn="l">
              <a:lnSpc>
                <a:spcPts val="3503"/>
              </a:lnSpc>
              <a:buNone/>
            </a:pPr>
            <a:r>
              <a:rPr lang="en-US" sz="2189" dirty="0">
                <a:solidFill>
                  <a:srgbClr val="3A3630"/>
                </a:solidFill>
                <a:latin typeface="Source Sans Pro" pitchFamily="34" charset="0"/>
                <a:ea typeface="Source Sans Pro" pitchFamily="34" charset="-122"/>
                <a:cs typeface="Source Sans Pro" pitchFamily="34" charset="-120"/>
              </a:rPr>
              <a:t>Observe the live traffic and alerts as they occur in real-time for immediate response.</a:t>
            </a:r>
            <a:endParaRPr lang="en-US" sz="2189"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a:ln/>
        </p:spPr>
        <p:txBody>
          <a:bodyPr/>
          <a:lstStyle/>
          <a:p>
            <a:endParaRPr lang="en-US"/>
          </a:p>
        </p:txBody>
      </p:sp>
      <p:sp>
        <p:nvSpPr>
          <p:cNvPr id="3" name="Shape 1"/>
          <p:cNvSpPr/>
          <p:nvPr/>
        </p:nvSpPr>
        <p:spPr>
          <a:xfrm>
            <a:off x="0" y="0"/>
            <a:ext cx="14630400" cy="8229600"/>
          </a:xfrm>
          <a:prstGeom prst="rect">
            <a:avLst/>
          </a:prstGeom>
          <a:solidFill>
            <a:srgbClr val="FEF5E7"/>
          </a:solidFill>
          <a:ln/>
        </p:spPr>
        <p:txBody>
          <a:bodyPr/>
          <a:lstStyle/>
          <a:p>
            <a:endParaRPr lang="en-US"/>
          </a:p>
        </p:txBody>
      </p:sp>
      <p:sp>
        <p:nvSpPr>
          <p:cNvPr id="4" name="Text 2"/>
          <p:cNvSpPr/>
          <p:nvPr/>
        </p:nvSpPr>
        <p:spPr>
          <a:xfrm>
            <a:off x="1042630" y="1169670"/>
            <a:ext cx="8986838" cy="868799"/>
          </a:xfrm>
          <a:prstGeom prst="rect">
            <a:avLst/>
          </a:prstGeom>
          <a:noFill/>
          <a:ln/>
        </p:spPr>
        <p:txBody>
          <a:bodyPr wrap="none" rtlCol="0" anchor="t"/>
          <a:lstStyle/>
          <a:p>
            <a:pPr marL="0" indent="0">
              <a:lnSpc>
                <a:spcPts val="6842"/>
              </a:lnSpc>
              <a:buNone/>
            </a:pPr>
            <a:r>
              <a:rPr lang="en-US" sz="5474" dirty="0">
                <a:solidFill>
                  <a:srgbClr val="38512F"/>
                </a:solidFill>
                <a:latin typeface="Lora" pitchFamily="34" charset="0"/>
                <a:ea typeface="Lora" pitchFamily="34" charset="-122"/>
                <a:cs typeface="Lora" pitchFamily="34" charset="-120"/>
              </a:rPr>
              <a:t>Analyzing SNORT IDS alerts</a:t>
            </a:r>
            <a:endParaRPr lang="en-US" sz="5474" dirty="0"/>
          </a:p>
        </p:txBody>
      </p:sp>
      <p:sp>
        <p:nvSpPr>
          <p:cNvPr id="5" name="Text 3"/>
          <p:cNvSpPr/>
          <p:nvPr/>
        </p:nvSpPr>
        <p:spPr>
          <a:xfrm>
            <a:off x="1042630" y="2733556"/>
            <a:ext cx="3475673" cy="434340"/>
          </a:xfrm>
          <a:prstGeom prst="rect">
            <a:avLst/>
          </a:prstGeom>
          <a:noFill/>
          <a:ln/>
        </p:spPr>
        <p:txBody>
          <a:bodyPr wrap="none" rtlCol="0" anchor="t"/>
          <a:lstStyle/>
          <a:p>
            <a:pPr marL="0" indent="0">
              <a:lnSpc>
                <a:spcPts val="3421"/>
              </a:lnSpc>
              <a:buNone/>
            </a:pPr>
            <a:r>
              <a:rPr lang="en-US" sz="2737" dirty="0">
                <a:solidFill>
                  <a:srgbClr val="38512F"/>
                </a:solidFill>
                <a:latin typeface="Lora" pitchFamily="34" charset="0"/>
                <a:ea typeface="Lora" pitchFamily="34" charset="-122"/>
                <a:cs typeface="Lora" pitchFamily="34" charset="-120"/>
              </a:rPr>
              <a:t>Identifying Patterns</a:t>
            </a:r>
            <a:endParaRPr lang="en-US" sz="2737" dirty="0"/>
          </a:p>
        </p:txBody>
      </p:sp>
      <p:sp>
        <p:nvSpPr>
          <p:cNvPr id="6" name="Text 4"/>
          <p:cNvSpPr/>
          <p:nvPr/>
        </p:nvSpPr>
        <p:spPr>
          <a:xfrm>
            <a:off x="1042630" y="3445907"/>
            <a:ext cx="3728918" cy="1334453"/>
          </a:xfrm>
          <a:prstGeom prst="rect">
            <a:avLst/>
          </a:prstGeom>
          <a:noFill/>
          <a:ln/>
        </p:spPr>
        <p:txBody>
          <a:bodyPr wrap="square" rtlCol="0" anchor="t"/>
          <a:lstStyle/>
          <a:p>
            <a:pPr marL="0" indent="0">
              <a:lnSpc>
                <a:spcPts val="3503"/>
              </a:lnSpc>
              <a:buNone/>
            </a:pPr>
            <a:r>
              <a:rPr lang="en-US" sz="2189" dirty="0">
                <a:solidFill>
                  <a:srgbClr val="3A3630"/>
                </a:solidFill>
                <a:latin typeface="Source Sans Pro" pitchFamily="34" charset="0"/>
                <a:ea typeface="Source Sans Pro" pitchFamily="34" charset="-122"/>
                <a:cs typeface="Source Sans Pro" pitchFamily="34" charset="-120"/>
              </a:rPr>
              <a:t>Analysts examine alert patterns to identify potential security threats.</a:t>
            </a:r>
            <a:endParaRPr lang="en-US" sz="2189" dirty="0"/>
          </a:p>
        </p:txBody>
      </p:sp>
      <p:sp>
        <p:nvSpPr>
          <p:cNvPr id="7" name="Text 5"/>
          <p:cNvSpPr/>
          <p:nvPr/>
        </p:nvSpPr>
        <p:spPr>
          <a:xfrm>
            <a:off x="1042630" y="5225177"/>
            <a:ext cx="3728918" cy="1779270"/>
          </a:xfrm>
          <a:prstGeom prst="rect">
            <a:avLst/>
          </a:prstGeom>
          <a:noFill/>
          <a:ln/>
        </p:spPr>
        <p:txBody>
          <a:bodyPr wrap="square" rtlCol="0" anchor="t"/>
          <a:lstStyle/>
          <a:p>
            <a:pPr marL="0" indent="0">
              <a:lnSpc>
                <a:spcPts val="3503"/>
              </a:lnSpc>
              <a:buNone/>
            </a:pPr>
            <a:r>
              <a:rPr lang="en-US" sz="2189" dirty="0">
                <a:solidFill>
                  <a:srgbClr val="3A3630"/>
                </a:solidFill>
                <a:latin typeface="Source Sans Pro" pitchFamily="34" charset="0"/>
                <a:ea typeface="Source Sans Pro" pitchFamily="34" charset="-122"/>
                <a:cs typeface="Source Sans Pro" pitchFamily="34" charset="-120"/>
              </a:rPr>
              <a:t>Correlating alerts helps in pinpointing network vulnerabilities and attack trends.</a:t>
            </a:r>
            <a:endParaRPr lang="en-US" sz="2189" dirty="0"/>
          </a:p>
        </p:txBody>
      </p:sp>
      <p:sp>
        <p:nvSpPr>
          <p:cNvPr id="8" name="Text 6"/>
          <p:cNvSpPr/>
          <p:nvPr/>
        </p:nvSpPr>
        <p:spPr>
          <a:xfrm>
            <a:off x="5457587" y="2733556"/>
            <a:ext cx="3475673" cy="434340"/>
          </a:xfrm>
          <a:prstGeom prst="rect">
            <a:avLst/>
          </a:prstGeom>
          <a:noFill/>
          <a:ln/>
        </p:spPr>
        <p:txBody>
          <a:bodyPr wrap="none" rtlCol="0" anchor="t"/>
          <a:lstStyle/>
          <a:p>
            <a:pPr marL="0" indent="0">
              <a:lnSpc>
                <a:spcPts val="3421"/>
              </a:lnSpc>
              <a:buNone/>
            </a:pPr>
            <a:r>
              <a:rPr lang="en-US" sz="2737" dirty="0">
                <a:solidFill>
                  <a:srgbClr val="38512F"/>
                </a:solidFill>
                <a:latin typeface="Lora" pitchFamily="34" charset="0"/>
                <a:ea typeface="Lora" pitchFamily="34" charset="-122"/>
                <a:cs typeface="Lora" pitchFamily="34" charset="-120"/>
              </a:rPr>
              <a:t>Real-time Analysis</a:t>
            </a:r>
            <a:endParaRPr lang="en-US" sz="2737" dirty="0"/>
          </a:p>
        </p:txBody>
      </p:sp>
      <p:sp>
        <p:nvSpPr>
          <p:cNvPr id="9" name="Text 7"/>
          <p:cNvSpPr/>
          <p:nvPr/>
        </p:nvSpPr>
        <p:spPr>
          <a:xfrm>
            <a:off x="5457587" y="3445907"/>
            <a:ext cx="3728918" cy="1779270"/>
          </a:xfrm>
          <a:prstGeom prst="rect">
            <a:avLst/>
          </a:prstGeom>
          <a:noFill/>
          <a:ln/>
        </p:spPr>
        <p:txBody>
          <a:bodyPr wrap="square" rtlCol="0" anchor="t"/>
          <a:lstStyle/>
          <a:p>
            <a:pPr marL="0" indent="0">
              <a:lnSpc>
                <a:spcPts val="3503"/>
              </a:lnSpc>
              <a:buNone/>
            </a:pPr>
            <a:r>
              <a:rPr lang="en-US" sz="2189" dirty="0">
                <a:solidFill>
                  <a:srgbClr val="3A3630"/>
                </a:solidFill>
                <a:latin typeface="Source Sans Pro" pitchFamily="34" charset="0"/>
                <a:ea typeface="Source Sans Pro" pitchFamily="34" charset="-122"/>
                <a:cs typeface="Source Sans Pro" pitchFamily="34" charset="-120"/>
              </a:rPr>
              <a:t>Real-time monitoring enables instant response to critical alerts, preventing potential breaches.</a:t>
            </a:r>
            <a:endParaRPr lang="en-US" sz="2189" dirty="0"/>
          </a:p>
        </p:txBody>
      </p:sp>
      <p:sp>
        <p:nvSpPr>
          <p:cNvPr id="10" name="Text 8"/>
          <p:cNvSpPr/>
          <p:nvPr/>
        </p:nvSpPr>
        <p:spPr>
          <a:xfrm>
            <a:off x="5457587" y="5475327"/>
            <a:ext cx="3728918" cy="1334453"/>
          </a:xfrm>
          <a:prstGeom prst="rect">
            <a:avLst/>
          </a:prstGeom>
          <a:noFill/>
          <a:ln/>
        </p:spPr>
        <p:txBody>
          <a:bodyPr wrap="square" rtlCol="0" anchor="t"/>
          <a:lstStyle/>
          <a:p>
            <a:pPr marL="0" indent="0">
              <a:lnSpc>
                <a:spcPts val="3503"/>
              </a:lnSpc>
              <a:buNone/>
            </a:pPr>
            <a:r>
              <a:rPr lang="en-US" sz="2189" dirty="0">
                <a:solidFill>
                  <a:srgbClr val="3A3630"/>
                </a:solidFill>
                <a:latin typeface="Source Sans Pro" pitchFamily="34" charset="0"/>
                <a:ea typeface="Source Sans Pro" pitchFamily="34" charset="-122"/>
                <a:cs typeface="Source Sans Pro" pitchFamily="34" charset="-120"/>
              </a:rPr>
              <a:t>Quick analysis and response minimize the impact of security incidents.</a:t>
            </a:r>
            <a:endParaRPr lang="en-US" sz="2189" dirty="0"/>
          </a:p>
        </p:txBody>
      </p:sp>
      <p:sp>
        <p:nvSpPr>
          <p:cNvPr id="11" name="Text 9"/>
          <p:cNvSpPr/>
          <p:nvPr/>
        </p:nvSpPr>
        <p:spPr>
          <a:xfrm>
            <a:off x="9872543" y="2733556"/>
            <a:ext cx="3475673" cy="434340"/>
          </a:xfrm>
          <a:prstGeom prst="rect">
            <a:avLst/>
          </a:prstGeom>
          <a:noFill/>
          <a:ln/>
        </p:spPr>
        <p:txBody>
          <a:bodyPr wrap="none" rtlCol="0" anchor="t"/>
          <a:lstStyle/>
          <a:p>
            <a:pPr marL="0" indent="0">
              <a:lnSpc>
                <a:spcPts val="3421"/>
              </a:lnSpc>
              <a:buNone/>
            </a:pPr>
            <a:r>
              <a:rPr lang="en-US" sz="2737" dirty="0">
                <a:solidFill>
                  <a:srgbClr val="38512F"/>
                </a:solidFill>
                <a:latin typeface="Lora" pitchFamily="34" charset="0"/>
                <a:ea typeface="Lora" pitchFamily="34" charset="-122"/>
                <a:cs typeface="Lora" pitchFamily="34" charset="-120"/>
              </a:rPr>
              <a:t>Behavioral Analysis</a:t>
            </a:r>
            <a:endParaRPr lang="en-US" sz="2737" dirty="0"/>
          </a:p>
        </p:txBody>
      </p:sp>
      <p:sp>
        <p:nvSpPr>
          <p:cNvPr id="12" name="Text 10"/>
          <p:cNvSpPr/>
          <p:nvPr/>
        </p:nvSpPr>
        <p:spPr>
          <a:xfrm>
            <a:off x="9872543" y="3445907"/>
            <a:ext cx="3728918" cy="1334453"/>
          </a:xfrm>
          <a:prstGeom prst="rect">
            <a:avLst/>
          </a:prstGeom>
          <a:noFill/>
          <a:ln/>
        </p:spPr>
        <p:txBody>
          <a:bodyPr wrap="square" rtlCol="0" anchor="t"/>
          <a:lstStyle/>
          <a:p>
            <a:pPr marL="0" indent="0">
              <a:lnSpc>
                <a:spcPts val="3503"/>
              </a:lnSpc>
              <a:buNone/>
            </a:pPr>
            <a:r>
              <a:rPr lang="en-US" sz="2189" dirty="0">
                <a:solidFill>
                  <a:srgbClr val="3A3630"/>
                </a:solidFill>
                <a:latin typeface="Source Sans Pro" pitchFamily="34" charset="0"/>
                <a:ea typeface="Source Sans Pro" pitchFamily="34" charset="-122"/>
                <a:cs typeface="Source Sans Pro" pitchFamily="34" charset="-120"/>
              </a:rPr>
              <a:t>Behavioral anomalies are analyzed to detect sophisticated, evolving threats.</a:t>
            </a:r>
            <a:endParaRPr lang="en-US" sz="2189" dirty="0"/>
          </a:p>
        </p:txBody>
      </p:sp>
      <p:sp>
        <p:nvSpPr>
          <p:cNvPr id="13" name="Text 11"/>
          <p:cNvSpPr/>
          <p:nvPr/>
        </p:nvSpPr>
        <p:spPr>
          <a:xfrm>
            <a:off x="9858852" y="5252918"/>
            <a:ext cx="3728918" cy="1334453"/>
          </a:xfrm>
          <a:prstGeom prst="rect">
            <a:avLst/>
          </a:prstGeom>
          <a:noFill/>
          <a:ln/>
        </p:spPr>
        <p:txBody>
          <a:bodyPr wrap="square" rtlCol="0" anchor="t"/>
          <a:lstStyle/>
          <a:p>
            <a:pPr marL="0" indent="0">
              <a:lnSpc>
                <a:spcPts val="3503"/>
              </a:lnSpc>
              <a:buNone/>
            </a:pPr>
            <a:r>
              <a:rPr lang="en-US" sz="2189" dirty="0">
                <a:solidFill>
                  <a:srgbClr val="3A3630"/>
                </a:solidFill>
                <a:latin typeface="Source Sans Pro" pitchFamily="34" charset="0"/>
                <a:ea typeface="Source Sans Pro" pitchFamily="34" charset="-122"/>
                <a:cs typeface="Source Sans Pro" pitchFamily="34" charset="-120"/>
              </a:rPr>
              <a:t>Utilizing behavioral analysis enhances the accuracy of threat detection and response.</a:t>
            </a:r>
            <a:endParaRPr lang="en-US" sz="2189"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a:ln/>
        </p:spPr>
        <p:txBody>
          <a:bodyPr/>
          <a:lstStyle/>
          <a:p>
            <a:endParaRPr lang="en-US"/>
          </a:p>
        </p:txBody>
      </p:sp>
      <p:sp>
        <p:nvSpPr>
          <p:cNvPr id="3" name="Shape 1"/>
          <p:cNvSpPr/>
          <p:nvPr/>
        </p:nvSpPr>
        <p:spPr>
          <a:xfrm>
            <a:off x="0" y="0"/>
            <a:ext cx="14630400" cy="9012674"/>
          </a:xfrm>
          <a:prstGeom prst="rect">
            <a:avLst/>
          </a:prstGeom>
          <a:solidFill>
            <a:srgbClr val="FEF5E7"/>
          </a:solidFill>
          <a:ln/>
        </p:spPr>
        <p:txBody>
          <a:bodyPr/>
          <a:lstStyle/>
          <a:p>
            <a:endParaRPr lang="en-US"/>
          </a:p>
        </p:txBody>
      </p:sp>
      <p:sp>
        <p:nvSpPr>
          <p:cNvPr id="4" name="Text 2"/>
          <p:cNvSpPr/>
          <p:nvPr/>
        </p:nvSpPr>
        <p:spPr>
          <a:xfrm>
            <a:off x="1042630" y="764619"/>
            <a:ext cx="9122331" cy="868799"/>
          </a:xfrm>
          <a:prstGeom prst="rect">
            <a:avLst/>
          </a:prstGeom>
          <a:noFill/>
          <a:ln/>
        </p:spPr>
        <p:txBody>
          <a:bodyPr wrap="none" rtlCol="0" anchor="t"/>
          <a:lstStyle/>
          <a:p>
            <a:pPr marL="0" indent="0">
              <a:lnSpc>
                <a:spcPts val="6842"/>
              </a:lnSpc>
              <a:buNone/>
            </a:pPr>
            <a:r>
              <a:rPr lang="en-US" sz="5474" dirty="0">
                <a:solidFill>
                  <a:srgbClr val="38512F"/>
                </a:solidFill>
                <a:latin typeface="Lora" pitchFamily="34" charset="0"/>
                <a:ea typeface="Lora" pitchFamily="34" charset="-122"/>
                <a:cs typeface="Lora" pitchFamily="34" charset="-120"/>
              </a:rPr>
              <a:t>SNORT IDS alert correlation</a:t>
            </a:r>
            <a:endParaRPr lang="en-US" sz="5474" dirty="0"/>
          </a:p>
        </p:txBody>
      </p:sp>
      <p:pic>
        <p:nvPicPr>
          <p:cNvPr id="5" name="Image 0" descr="preencoded.png"/>
          <p:cNvPicPr>
            <a:picLocks noChangeAspect="1"/>
          </p:cNvPicPr>
          <p:nvPr/>
        </p:nvPicPr>
        <p:blipFill>
          <a:blip r:embed="rId3"/>
          <a:stretch>
            <a:fillRect/>
          </a:stretch>
        </p:blipFill>
        <p:spPr>
          <a:xfrm>
            <a:off x="3143845" y="2189440"/>
            <a:ext cx="2069902" cy="1601986"/>
          </a:xfrm>
          <a:prstGeom prst="rect">
            <a:avLst/>
          </a:prstGeom>
        </p:spPr>
      </p:pic>
      <p:sp>
        <p:nvSpPr>
          <p:cNvPr id="6" name="Text 3"/>
          <p:cNvSpPr/>
          <p:nvPr/>
        </p:nvSpPr>
        <p:spPr>
          <a:xfrm>
            <a:off x="4115395" y="2910959"/>
            <a:ext cx="126563" cy="556022"/>
          </a:xfrm>
          <a:prstGeom prst="rect">
            <a:avLst/>
          </a:prstGeom>
          <a:noFill/>
          <a:ln/>
        </p:spPr>
        <p:txBody>
          <a:bodyPr wrap="none" rtlCol="0" anchor="t"/>
          <a:lstStyle/>
          <a:p>
            <a:pPr marL="0" indent="0" algn="ctr">
              <a:lnSpc>
                <a:spcPts val="4379"/>
              </a:lnSpc>
              <a:buNone/>
            </a:pPr>
            <a:r>
              <a:rPr lang="en-US" sz="2737" dirty="0">
                <a:solidFill>
                  <a:srgbClr val="38512F"/>
                </a:solidFill>
                <a:latin typeface="Lora" pitchFamily="34" charset="0"/>
                <a:ea typeface="Lora" pitchFamily="34" charset="-122"/>
                <a:cs typeface="Lora" pitchFamily="34" charset="-120"/>
              </a:rPr>
              <a:t>1</a:t>
            </a:r>
            <a:endParaRPr lang="en-US" sz="2737" dirty="0"/>
          </a:p>
        </p:txBody>
      </p:sp>
      <p:sp>
        <p:nvSpPr>
          <p:cNvPr id="7" name="Text 4"/>
          <p:cNvSpPr/>
          <p:nvPr/>
        </p:nvSpPr>
        <p:spPr>
          <a:xfrm>
            <a:off x="5491758" y="2467451"/>
            <a:ext cx="3475673" cy="434340"/>
          </a:xfrm>
          <a:prstGeom prst="rect">
            <a:avLst/>
          </a:prstGeom>
          <a:noFill/>
          <a:ln/>
        </p:spPr>
        <p:txBody>
          <a:bodyPr wrap="none" rtlCol="0" anchor="t"/>
          <a:lstStyle/>
          <a:p>
            <a:pPr marL="0" indent="0" algn="l">
              <a:lnSpc>
                <a:spcPts val="3421"/>
              </a:lnSpc>
              <a:buNone/>
            </a:pPr>
            <a:r>
              <a:rPr lang="en-US" sz="2737" dirty="0">
                <a:solidFill>
                  <a:srgbClr val="38512F"/>
                </a:solidFill>
                <a:latin typeface="Lora" pitchFamily="34" charset="0"/>
                <a:ea typeface="Lora" pitchFamily="34" charset="-122"/>
                <a:cs typeface="Lora" pitchFamily="34" charset="-120"/>
              </a:rPr>
              <a:t>Alert Aggregation</a:t>
            </a:r>
            <a:endParaRPr lang="en-US" sz="2737" dirty="0"/>
          </a:p>
        </p:txBody>
      </p:sp>
      <p:sp>
        <p:nvSpPr>
          <p:cNvPr id="8" name="Text 5"/>
          <p:cNvSpPr/>
          <p:nvPr/>
        </p:nvSpPr>
        <p:spPr>
          <a:xfrm>
            <a:off x="5491758" y="3068598"/>
            <a:ext cx="4008715" cy="444818"/>
          </a:xfrm>
          <a:prstGeom prst="rect">
            <a:avLst/>
          </a:prstGeom>
          <a:noFill/>
          <a:ln/>
        </p:spPr>
        <p:txBody>
          <a:bodyPr wrap="none" rtlCol="0" anchor="t"/>
          <a:lstStyle/>
          <a:p>
            <a:pPr marL="0" indent="0" algn="l">
              <a:lnSpc>
                <a:spcPts val="3503"/>
              </a:lnSpc>
              <a:buNone/>
            </a:pPr>
            <a:r>
              <a:rPr lang="en-US" sz="2189" dirty="0">
                <a:solidFill>
                  <a:srgbClr val="3A3630"/>
                </a:solidFill>
                <a:latin typeface="Source Sans Pro" pitchFamily="34" charset="0"/>
                <a:ea typeface="Source Sans Pro" pitchFamily="34" charset="-122"/>
                <a:cs typeface="Source Sans Pro" pitchFamily="34" charset="-120"/>
              </a:rPr>
              <a:t>Grouping similar alerts for analysis</a:t>
            </a:r>
            <a:endParaRPr lang="en-US" sz="2189" dirty="0"/>
          </a:p>
        </p:txBody>
      </p:sp>
      <p:sp>
        <p:nvSpPr>
          <p:cNvPr id="9" name="Shape 6"/>
          <p:cNvSpPr/>
          <p:nvPr/>
        </p:nvSpPr>
        <p:spPr>
          <a:xfrm>
            <a:off x="5283160" y="3807708"/>
            <a:ext cx="8235196" cy="17324"/>
          </a:xfrm>
          <a:prstGeom prst="rect">
            <a:avLst/>
          </a:prstGeom>
          <a:solidFill>
            <a:srgbClr val="38512F"/>
          </a:solidFill>
          <a:ln/>
        </p:spPr>
        <p:txBody>
          <a:bodyPr/>
          <a:lstStyle/>
          <a:p>
            <a:endParaRPr lang="en-US"/>
          </a:p>
        </p:txBody>
      </p:sp>
      <p:pic>
        <p:nvPicPr>
          <p:cNvPr id="10" name="Image 1" descr="preencoded.png"/>
          <p:cNvPicPr>
            <a:picLocks noChangeAspect="1"/>
          </p:cNvPicPr>
          <p:nvPr/>
        </p:nvPicPr>
        <p:blipFill>
          <a:blip r:embed="rId4"/>
          <a:stretch>
            <a:fillRect/>
          </a:stretch>
        </p:blipFill>
        <p:spPr>
          <a:xfrm>
            <a:off x="2108954" y="3860840"/>
            <a:ext cx="4139803" cy="1601986"/>
          </a:xfrm>
          <a:prstGeom prst="rect">
            <a:avLst/>
          </a:prstGeom>
        </p:spPr>
      </p:pic>
      <p:sp>
        <p:nvSpPr>
          <p:cNvPr id="11" name="Text 7"/>
          <p:cNvSpPr/>
          <p:nvPr/>
        </p:nvSpPr>
        <p:spPr>
          <a:xfrm>
            <a:off x="4085392" y="4383762"/>
            <a:ext cx="186690" cy="556022"/>
          </a:xfrm>
          <a:prstGeom prst="rect">
            <a:avLst/>
          </a:prstGeom>
          <a:noFill/>
          <a:ln/>
        </p:spPr>
        <p:txBody>
          <a:bodyPr wrap="none" rtlCol="0" anchor="t"/>
          <a:lstStyle/>
          <a:p>
            <a:pPr marL="0" indent="0" algn="ctr">
              <a:lnSpc>
                <a:spcPts val="4379"/>
              </a:lnSpc>
              <a:buNone/>
            </a:pPr>
            <a:r>
              <a:rPr lang="en-US" sz="2737" dirty="0">
                <a:solidFill>
                  <a:srgbClr val="38512F"/>
                </a:solidFill>
                <a:latin typeface="Lora" pitchFamily="34" charset="0"/>
                <a:ea typeface="Lora" pitchFamily="34" charset="-122"/>
                <a:cs typeface="Lora" pitchFamily="34" charset="-120"/>
              </a:rPr>
              <a:t>2</a:t>
            </a:r>
            <a:endParaRPr lang="en-US" sz="2737" dirty="0"/>
          </a:p>
        </p:txBody>
      </p:sp>
      <p:sp>
        <p:nvSpPr>
          <p:cNvPr id="12" name="Text 8"/>
          <p:cNvSpPr/>
          <p:nvPr/>
        </p:nvSpPr>
        <p:spPr>
          <a:xfrm>
            <a:off x="6526768" y="4138851"/>
            <a:ext cx="3475673" cy="434340"/>
          </a:xfrm>
          <a:prstGeom prst="rect">
            <a:avLst/>
          </a:prstGeom>
          <a:noFill/>
          <a:ln/>
        </p:spPr>
        <p:txBody>
          <a:bodyPr wrap="none" rtlCol="0" anchor="t"/>
          <a:lstStyle/>
          <a:p>
            <a:pPr marL="0" indent="0" algn="l">
              <a:lnSpc>
                <a:spcPts val="3421"/>
              </a:lnSpc>
              <a:buNone/>
            </a:pPr>
            <a:r>
              <a:rPr lang="en-US" sz="2737" dirty="0">
                <a:solidFill>
                  <a:srgbClr val="38512F"/>
                </a:solidFill>
                <a:latin typeface="Lora" pitchFamily="34" charset="0"/>
                <a:ea typeface="Lora" pitchFamily="34" charset="-122"/>
                <a:cs typeface="Lora" pitchFamily="34" charset="-120"/>
              </a:rPr>
              <a:t>Event Correlation</a:t>
            </a:r>
            <a:endParaRPr lang="en-US" sz="2737" dirty="0"/>
          </a:p>
        </p:txBody>
      </p:sp>
      <p:sp>
        <p:nvSpPr>
          <p:cNvPr id="13" name="Text 9"/>
          <p:cNvSpPr/>
          <p:nvPr/>
        </p:nvSpPr>
        <p:spPr>
          <a:xfrm>
            <a:off x="6526768" y="4739997"/>
            <a:ext cx="4817150" cy="444818"/>
          </a:xfrm>
          <a:prstGeom prst="rect">
            <a:avLst/>
          </a:prstGeom>
          <a:noFill/>
          <a:ln/>
        </p:spPr>
        <p:txBody>
          <a:bodyPr wrap="none" rtlCol="0" anchor="t"/>
          <a:lstStyle/>
          <a:p>
            <a:pPr marL="0" indent="0" algn="l">
              <a:lnSpc>
                <a:spcPts val="3503"/>
              </a:lnSpc>
              <a:buNone/>
            </a:pPr>
            <a:r>
              <a:rPr lang="en-US" sz="2189" dirty="0">
                <a:solidFill>
                  <a:srgbClr val="3A3630"/>
                </a:solidFill>
                <a:latin typeface="Source Sans Pro" pitchFamily="34" charset="0"/>
                <a:ea typeface="Source Sans Pro" pitchFamily="34" charset="-122"/>
                <a:cs typeface="Source Sans Pro" pitchFamily="34" charset="-120"/>
              </a:rPr>
              <a:t>Identifying patterns across multiple alerts</a:t>
            </a:r>
            <a:endParaRPr lang="en-US" sz="2189" dirty="0"/>
          </a:p>
        </p:txBody>
      </p:sp>
      <p:sp>
        <p:nvSpPr>
          <p:cNvPr id="14" name="Shape 10"/>
          <p:cNvSpPr/>
          <p:nvPr/>
        </p:nvSpPr>
        <p:spPr>
          <a:xfrm>
            <a:off x="6318171" y="5479107"/>
            <a:ext cx="7200186" cy="17324"/>
          </a:xfrm>
          <a:prstGeom prst="rect">
            <a:avLst/>
          </a:prstGeom>
          <a:solidFill>
            <a:srgbClr val="38512F"/>
          </a:solidFill>
          <a:ln/>
        </p:spPr>
        <p:txBody>
          <a:bodyPr/>
          <a:lstStyle/>
          <a:p>
            <a:endParaRPr lang="en-US"/>
          </a:p>
        </p:txBody>
      </p:sp>
      <p:pic>
        <p:nvPicPr>
          <p:cNvPr id="15" name="Image 2" descr="preencoded.png"/>
          <p:cNvPicPr>
            <a:picLocks noChangeAspect="1"/>
          </p:cNvPicPr>
          <p:nvPr/>
        </p:nvPicPr>
        <p:blipFill>
          <a:blip r:embed="rId5"/>
          <a:stretch>
            <a:fillRect/>
          </a:stretch>
        </p:blipFill>
        <p:spPr>
          <a:xfrm>
            <a:off x="1073944" y="5532239"/>
            <a:ext cx="6209824" cy="1601986"/>
          </a:xfrm>
          <a:prstGeom prst="rect">
            <a:avLst/>
          </a:prstGeom>
        </p:spPr>
      </p:pic>
      <p:sp>
        <p:nvSpPr>
          <p:cNvPr id="16" name="Text 11"/>
          <p:cNvSpPr/>
          <p:nvPr/>
        </p:nvSpPr>
        <p:spPr>
          <a:xfrm>
            <a:off x="4082058" y="6055162"/>
            <a:ext cx="193596" cy="556022"/>
          </a:xfrm>
          <a:prstGeom prst="rect">
            <a:avLst/>
          </a:prstGeom>
          <a:noFill/>
          <a:ln/>
        </p:spPr>
        <p:txBody>
          <a:bodyPr wrap="none" rtlCol="0" anchor="t"/>
          <a:lstStyle/>
          <a:p>
            <a:pPr marL="0" indent="0" algn="ctr">
              <a:lnSpc>
                <a:spcPts val="4379"/>
              </a:lnSpc>
              <a:buNone/>
            </a:pPr>
            <a:r>
              <a:rPr lang="en-US" sz="2737" dirty="0">
                <a:solidFill>
                  <a:srgbClr val="38512F"/>
                </a:solidFill>
                <a:latin typeface="Lora" pitchFamily="34" charset="0"/>
                <a:ea typeface="Lora" pitchFamily="34" charset="-122"/>
                <a:cs typeface="Lora" pitchFamily="34" charset="-120"/>
              </a:rPr>
              <a:t>3</a:t>
            </a:r>
            <a:endParaRPr lang="en-US" sz="2737" dirty="0"/>
          </a:p>
        </p:txBody>
      </p:sp>
      <p:sp>
        <p:nvSpPr>
          <p:cNvPr id="17" name="Text 12"/>
          <p:cNvSpPr/>
          <p:nvPr/>
        </p:nvSpPr>
        <p:spPr>
          <a:xfrm>
            <a:off x="7561778" y="5810250"/>
            <a:ext cx="3475673" cy="434340"/>
          </a:xfrm>
          <a:prstGeom prst="rect">
            <a:avLst/>
          </a:prstGeom>
          <a:noFill/>
          <a:ln/>
        </p:spPr>
        <p:txBody>
          <a:bodyPr wrap="none" rtlCol="0" anchor="t"/>
          <a:lstStyle/>
          <a:p>
            <a:pPr marL="0" indent="0" algn="l">
              <a:lnSpc>
                <a:spcPts val="3421"/>
              </a:lnSpc>
              <a:buNone/>
            </a:pPr>
            <a:r>
              <a:rPr lang="en-US" sz="2737" dirty="0">
                <a:solidFill>
                  <a:srgbClr val="38512F"/>
                </a:solidFill>
                <a:latin typeface="Lora" pitchFamily="34" charset="0"/>
                <a:ea typeface="Lora" pitchFamily="34" charset="-122"/>
                <a:cs typeface="Lora" pitchFamily="34" charset="-120"/>
              </a:rPr>
              <a:t>Contextual Analysis</a:t>
            </a:r>
            <a:endParaRPr lang="en-US" sz="2737" dirty="0"/>
          </a:p>
        </p:txBody>
      </p:sp>
      <p:sp>
        <p:nvSpPr>
          <p:cNvPr id="18" name="Text 13"/>
          <p:cNvSpPr/>
          <p:nvPr/>
        </p:nvSpPr>
        <p:spPr>
          <a:xfrm>
            <a:off x="7561778" y="6411397"/>
            <a:ext cx="5400675" cy="444818"/>
          </a:xfrm>
          <a:prstGeom prst="rect">
            <a:avLst/>
          </a:prstGeom>
          <a:noFill/>
          <a:ln/>
        </p:spPr>
        <p:txBody>
          <a:bodyPr wrap="none" rtlCol="0" anchor="t"/>
          <a:lstStyle/>
          <a:p>
            <a:pPr marL="0" indent="0" algn="l">
              <a:lnSpc>
                <a:spcPts val="3503"/>
              </a:lnSpc>
              <a:buNone/>
            </a:pPr>
            <a:r>
              <a:rPr lang="en-US" sz="2189" dirty="0">
                <a:solidFill>
                  <a:srgbClr val="3A3630"/>
                </a:solidFill>
                <a:latin typeface="Source Sans Pro" pitchFamily="34" charset="0"/>
                <a:ea typeface="Source Sans Pro" pitchFamily="34" charset="-122"/>
                <a:cs typeface="Source Sans Pro" pitchFamily="34" charset="-120"/>
              </a:rPr>
              <a:t>Examining alerts in the broader system context</a:t>
            </a:r>
            <a:endParaRPr lang="en-US" sz="2189"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a:ln/>
        </p:spPr>
        <p:txBody>
          <a:bodyPr/>
          <a:lstStyle/>
          <a:p>
            <a:endParaRPr lang="en-US"/>
          </a:p>
        </p:txBody>
      </p:sp>
      <p:sp>
        <p:nvSpPr>
          <p:cNvPr id="3" name="Shape 1"/>
          <p:cNvSpPr/>
          <p:nvPr/>
        </p:nvSpPr>
        <p:spPr>
          <a:xfrm>
            <a:off x="0" y="0"/>
            <a:ext cx="14630400" cy="8229600"/>
          </a:xfrm>
          <a:prstGeom prst="rect">
            <a:avLst/>
          </a:prstGeom>
          <a:solidFill>
            <a:srgbClr val="FEF5E7"/>
          </a:solidFill>
          <a:ln/>
        </p:spPr>
        <p:txBody>
          <a:bodyPr/>
          <a:lstStyle/>
          <a:p>
            <a:endParaRPr lang="en-US"/>
          </a:p>
        </p:txBody>
      </p:sp>
      <p:sp>
        <p:nvSpPr>
          <p:cNvPr id="4" name="Text 2"/>
          <p:cNvSpPr/>
          <p:nvPr/>
        </p:nvSpPr>
        <p:spPr>
          <a:xfrm>
            <a:off x="1042630" y="860465"/>
            <a:ext cx="7551420" cy="868799"/>
          </a:xfrm>
          <a:prstGeom prst="rect">
            <a:avLst/>
          </a:prstGeom>
          <a:noFill/>
          <a:ln/>
        </p:spPr>
        <p:txBody>
          <a:bodyPr wrap="none" rtlCol="0" anchor="t"/>
          <a:lstStyle/>
          <a:p>
            <a:pPr marL="0" indent="0">
              <a:lnSpc>
                <a:spcPts val="6842"/>
              </a:lnSpc>
              <a:buNone/>
            </a:pPr>
            <a:r>
              <a:rPr lang="en-US" sz="5474" dirty="0">
                <a:solidFill>
                  <a:srgbClr val="38512F"/>
                </a:solidFill>
                <a:latin typeface="Lora" pitchFamily="34" charset="0"/>
                <a:ea typeface="Lora" pitchFamily="34" charset="-122"/>
                <a:cs typeface="Lora" pitchFamily="34" charset="-120"/>
              </a:rPr>
              <a:t>SNORT IDS log analysis</a:t>
            </a:r>
            <a:endParaRPr lang="en-US" sz="5474" dirty="0"/>
          </a:p>
        </p:txBody>
      </p:sp>
      <p:sp>
        <p:nvSpPr>
          <p:cNvPr id="5" name="Shape 3"/>
          <p:cNvSpPr/>
          <p:nvPr/>
        </p:nvSpPr>
        <p:spPr>
          <a:xfrm>
            <a:off x="1042630" y="2285286"/>
            <a:ext cx="2090738" cy="1601986"/>
          </a:xfrm>
          <a:prstGeom prst="roundRect">
            <a:avLst>
              <a:gd name="adj" fmla="val 5207"/>
            </a:avLst>
          </a:prstGeom>
          <a:solidFill>
            <a:srgbClr val="F6E9D5"/>
          </a:solidFill>
          <a:ln/>
        </p:spPr>
        <p:txBody>
          <a:bodyPr/>
          <a:lstStyle/>
          <a:p>
            <a:endParaRPr lang="en-US"/>
          </a:p>
        </p:txBody>
      </p:sp>
      <p:sp>
        <p:nvSpPr>
          <p:cNvPr id="6" name="Text 4"/>
          <p:cNvSpPr/>
          <p:nvPr/>
        </p:nvSpPr>
        <p:spPr>
          <a:xfrm>
            <a:off x="1320641" y="2808208"/>
            <a:ext cx="126563" cy="556022"/>
          </a:xfrm>
          <a:prstGeom prst="rect">
            <a:avLst/>
          </a:prstGeom>
          <a:noFill/>
          <a:ln/>
        </p:spPr>
        <p:txBody>
          <a:bodyPr wrap="none" rtlCol="0" anchor="t"/>
          <a:lstStyle/>
          <a:p>
            <a:pPr marL="0" indent="0" algn="ctr">
              <a:lnSpc>
                <a:spcPts val="4379"/>
              </a:lnSpc>
              <a:buNone/>
            </a:pPr>
            <a:r>
              <a:rPr lang="en-US" sz="2737" dirty="0">
                <a:solidFill>
                  <a:srgbClr val="38512F"/>
                </a:solidFill>
                <a:latin typeface="Lora" pitchFamily="34" charset="0"/>
                <a:ea typeface="Lora" pitchFamily="34" charset="-122"/>
                <a:cs typeface="Lora" pitchFamily="34" charset="-120"/>
              </a:rPr>
              <a:t>1</a:t>
            </a:r>
            <a:endParaRPr lang="en-US" sz="2737" dirty="0"/>
          </a:p>
        </p:txBody>
      </p:sp>
      <p:sp>
        <p:nvSpPr>
          <p:cNvPr id="7" name="Text 5"/>
          <p:cNvSpPr/>
          <p:nvPr/>
        </p:nvSpPr>
        <p:spPr>
          <a:xfrm>
            <a:off x="3411379" y="2563297"/>
            <a:ext cx="3475673" cy="434340"/>
          </a:xfrm>
          <a:prstGeom prst="rect">
            <a:avLst/>
          </a:prstGeom>
          <a:noFill/>
          <a:ln/>
        </p:spPr>
        <p:txBody>
          <a:bodyPr wrap="none" rtlCol="0" anchor="t"/>
          <a:lstStyle/>
          <a:p>
            <a:pPr marL="0" indent="0" algn="l">
              <a:lnSpc>
                <a:spcPts val="3421"/>
              </a:lnSpc>
              <a:buNone/>
            </a:pPr>
            <a:r>
              <a:rPr lang="en-US" sz="2737" dirty="0">
                <a:solidFill>
                  <a:srgbClr val="38512F"/>
                </a:solidFill>
                <a:latin typeface="Lora" pitchFamily="34" charset="0"/>
                <a:ea typeface="Lora" pitchFamily="34" charset="-122"/>
                <a:cs typeface="Lora" pitchFamily="34" charset="-120"/>
              </a:rPr>
              <a:t>Data Collection</a:t>
            </a:r>
            <a:endParaRPr lang="en-US" sz="2737" dirty="0"/>
          </a:p>
        </p:txBody>
      </p:sp>
      <p:sp>
        <p:nvSpPr>
          <p:cNvPr id="8" name="Text 6"/>
          <p:cNvSpPr/>
          <p:nvPr/>
        </p:nvSpPr>
        <p:spPr>
          <a:xfrm>
            <a:off x="3411379" y="3164443"/>
            <a:ext cx="3648432" cy="444818"/>
          </a:xfrm>
          <a:prstGeom prst="rect">
            <a:avLst/>
          </a:prstGeom>
          <a:noFill/>
          <a:ln/>
        </p:spPr>
        <p:txBody>
          <a:bodyPr wrap="none" rtlCol="0" anchor="t"/>
          <a:lstStyle/>
          <a:p>
            <a:pPr marL="0" indent="0" algn="l">
              <a:lnSpc>
                <a:spcPts val="3503"/>
              </a:lnSpc>
              <a:buNone/>
            </a:pPr>
            <a:r>
              <a:rPr lang="en-US" sz="2189" dirty="0">
                <a:solidFill>
                  <a:srgbClr val="3A3630"/>
                </a:solidFill>
                <a:latin typeface="Source Sans Pro" pitchFamily="34" charset="0"/>
                <a:ea typeface="Source Sans Pro" pitchFamily="34" charset="-122"/>
                <a:cs typeface="Source Sans Pro" pitchFamily="34" charset="-120"/>
              </a:rPr>
              <a:t>Gathering log files from sensors</a:t>
            </a:r>
            <a:endParaRPr lang="en-US" sz="2189" dirty="0"/>
          </a:p>
        </p:txBody>
      </p:sp>
      <p:sp>
        <p:nvSpPr>
          <p:cNvPr id="9" name="Shape 7"/>
          <p:cNvSpPr/>
          <p:nvPr/>
        </p:nvSpPr>
        <p:spPr>
          <a:xfrm>
            <a:off x="3272314" y="3868906"/>
            <a:ext cx="10176510" cy="17324"/>
          </a:xfrm>
          <a:prstGeom prst="rect">
            <a:avLst/>
          </a:prstGeom>
          <a:solidFill>
            <a:srgbClr val="38512F"/>
          </a:solidFill>
          <a:ln/>
        </p:spPr>
        <p:txBody>
          <a:bodyPr/>
          <a:lstStyle/>
          <a:p>
            <a:endParaRPr lang="en-US"/>
          </a:p>
        </p:txBody>
      </p:sp>
      <p:sp>
        <p:nvSpPr>
          <p:cNvPr id="10" name="Shape 8"/>
          <p:cNvSpPr/>
          <p:nvPr/>
        </p:nvSpPr>
        <p:spPr>
          <a:xfrm>
            <a:off x="1042630" y="4026218"/>
            <a:ext cx="4181594" cy="1601986"/>
          </a:xfrm>
          <a:prstGeom prst="roundRect">
            <a:avLst>
              <a:gd name="adj" fmla="val 5207"/>
            </a:avLst>
          </a:prstGeom>
          <a:solidFill>
            <a:srgbClr val="F6E9D5"/>
          </a:solidFill>
          <a:ln/>
        </p:spPr>
        <p:txBody>
          <a:bodyPr/>
          <a:lstStyle/>
          <a:p>
            <a:endParaRPr lang="en-US"/>
          </a:p>
        </p:txBody>
      </p:sp>
      <p:sp>
        <p:nvSpPr>
          <p:cNvPr id="11" name="Text 9"/>
          <p:cNvSpPr/>
          <p:nvPr/>
        </p:nvSpPr>
        <p:spPr>
          <a:xfrm>
            <a:off x="1320641" y="4549140"/>
            <a:ext cx="186690" cy="556022"/>
          </a:xfrm>
          <a:prstGeom prst="rect">
            <a:avLst/>
          </a:prstGeom>
          <a:noFill/>
          <a:ln/>
        </p:spPr>
        <p:txBody>
          <a:bodyPr wrap="none" rtlCol="0" anchor="t"/>
          <a:lstStyle/>
          <a:p>
            <a:pPr marL="0" indent="0" algn="ctr">
              <a:lnSpc>
                <a:spcPts val="4379"/>
              </a:lnSpc>
              <a:buNone/>
            </a:pPr>
            <a:r>
              <a:rPr lang="en-US" sz="2737" dirty="0">
                <a:solidFill>
                  <a:srgbClr val="38512F"/>
                </a:solidFill>
                <a:latin typeface="Lora" pitchFamily="34" charset="0"/>
                <a:ea typeface="Lora" pitchFamily="34" charset="-122"/>
                <a:cs typeface="Lora" pitchFamily="34" charset="-120"/>
              </a:rPr>
              <a:t>2</a:t>
            </a:r>
            <a:endParaRPr lang="en-US" sz="2737" dirty="0"/>
          </a:p>
        </p:txBody>
      </p:sp>
      <p:sp>
        <p:nvSpPr>
          <p:cNvPr id="12" name="Text 10"/>
          <p:cNvSpPr/>
          <p:nvPr/>
        </p:nvSpPr>
        <p:spPr>
          <a:xfrm>
            <a:off x="5502235" y="4304228"/>
            <a:ext cx="3475673" cy="434340"/>
          </a:xfrm>
          <a:prstGeom prst="rect">
            <a:avLst/>
          </a:prstGeom>
          <a:noFill/>
          <a:ln/>
        </p:spPr>
        <p:txBody>
          <a:bodyPr wrap="none" rtlCol="0" anchor="t"/>
          <a:lstStyle/>
          <a:p>
            <a:pPr marL="0" indent="0" algn="l">
              <a:lnSpc>
                <a:spcPts val="3421"/>
              </a:lnSpc>
              <a:buNone/>
            </a:pPr>
            <a:r>
              <a:rPr lang="en-US" sz="2737" dirty="0">
                <a:solidFill>
                  <a:srgbClr val="38512F"/>
                </a:solidFill>
                <a:latin typeface="Lora" pitchFamily="34" charset="0"/>
                <a:ea typeface="Lora" pitchFamily="34" charset="-122"/>
                <a:cs typeface="Lora" pitchFamily="34" charset="-120"/>
              </a:rPr>
              <a:t>Preprocessing</a:t>
            </a:r>
            <a:endParaRPr lang="en-US" sz="2737" dirty="0"/>
          </a:p>
        </p:txBody>
      </p:sp>
      <p:sp>
        <p:nvSpPr>
          <p:cNvPr id="13" name="Text 11"/>
          <p:cNvSpPr/>
          <p:nvPr/>
        </p:nvSpPr>
        <p:spPr>
          <a:xfrm>
            <a:off x="5502235" y="4905375"/>
            <a:ext cx="3702606" cy="444818"/>
          </a:xfrm>
          <a:prstGeom prst="rect">
            <a:avLst/>
          </a:prstGeom>
          <a:noFill/>
          <a:ln/>
        </p:spPr>
        <p:txBody>
          <a:bodyPr wrap="none" rtlCol="0" anchor="t"/>
          <a:lstStyle/>
          <a:p>
            <a:pPr marL="0" indent="0" algn="l">
              <a:lnSpc>
                <a:spcPts val="3503"/>
              </a:lnSpc>
              <a:buNone/>
            </a:pPr>
            <a:r>
              <a:rPr lang="en-US" sz="2189" dirty="0">
                <a:solidFill>
                  <a:srgbClr val="3A3630"/>
                </a:solidFill>
                <a:latin typeface="Source Sans Pro" pitchFamily="34" charset="0"/>
                <a:ea typeface="Source Sans Pro" pitchFamily="34" charset="-122"/>
                <a:cs typeface="Source Sans Pro" pitchFamily="34" charset="-120"/>
              </a:rPr>
              <a:t>Formatting and parsing log data</a:t>
            </a:r>
            <a:endParaRPr lang="en-US" sz="2189" dirty="0"/>
          </a:p>
        </p:txBody>
      </p:sp>
      <p:sp>
        <p:nvSpPr>
          <p:cNvPr id="14" name="Shape 12"/>
          <p:cNvSpPr/>
          <p:nvPr/>
        </p:nvSpPr>
        <p:spPr>
          <a:xfrm>
            <a:off x="5363170" y="5609838"/>
            <a:ext cx="8085653" cy="17324"/>
          </a:xfrm>
          <a:prstGeom prst="rect">
            <a:avLst/>
          </a:prstGeom>
          <a:solidFill>
            <a:srgbClr val="38512F"/>
          </a:solidFill>
          <a:ln/>
        </p:spPr>
        <p:txBody>
          <a:bodyPr/>
          <a:lstStyle/>
          <a:p>
            <a:endParaRPr lang="en-US"/>
          </a:p>
        </p:txBody>
      </p:sp>
      <p:sp>
        <p:nvSpPr>
          <p:cNvPr id="15" name="Shape 13"/>
          <p:cNvSpPr/>
          <p:nvPr/>
        </p:nvSpPr>
        <p:spPr>
          <a:xfrm>
            <a:off x="1042630" y="5767149"/>
            <a:ext cx="6272570" cy="1601986"/>
          </a:xfrm>
          <a:prstGeom prst="roundRect">
            <a:avLst>
              <a:gd name="adj" fmla="val 5207"/>
            </a:avLst>
          </a:prstGeom>
          <a:solidFill>
            <a:srgbClr val="F6E9D5"/>
          </a:solidFill>
          <a:ln/>
        </p:spPr>
        <p:txBody>
          <a:bodyPr/>
          <a:lstStyle/>
          <a:p>
            <a:endParaRPr lang="en-US"/>
          </a:p>
        </p:txBody>
      </p:sp>
      <p:sp>
        <p:nvSpPr>
          <p:cNvPr id="16" name="Text 14"/>
          <p:cNvSpPr/>
          <p:nvPr/>
        </p:nvSpPr>
        <p:spPr>
          <a:xfrm>
            <a:off x="1320641" y="6290072"/>
            <a:ext cx="193596" cy="556022"/>
          </a:xfrm>
          <a:prstGeom prst="rect">
            <a:avLst/>
          </a:prstGeom>
          <a:noFill/>
          <a:ln/>
        </p:spPr>
        <p:txBody>
          <a:bodyPr wrap="none" rtlCol="0" anchor="t"/>
          <a:lstStyle/>
          <a:p>
            <a:pPr marL="0" indent="0" algn="ctr">
              <a:lnSpc>
                <a:spcPts val="4379"/>
              </a:lnSpc>
              <a:buNone/>
            </a:pPr>
            <a:r>
              <a:rPr lang="en-US" sz="2737" dirty="0">
                <a:solidFill>
                  <a:srgbClr val="38512F"/>
                </a:solidFill>
                <a:latin typeface="Lora" pitchFamily="34" charset="0"/>
                <a:ea typeface="Lora" pitchFamily="34" charset="-122"/>
                <a:cs typeface="Lora" pitchFamily="34" charset="-120"/>
              </a:rPr>
              <a:t>3</a:t>
            </a:r>
            <a:endParaRPr lang="en-US" sz="2737" dirty="0"/>
          </a:p>
        </p:txBody>
      </p:sp>
      <p:sp>
        <p:nvSpPr>
          <p:cNvPr id="17" name="Text 15"/>
          <p:cNvSpPr/>
          <p:nvPr/>
        </p:nvSpPr>
        <p:spPr>
          <a:xfrm>
            <a:off x="7593211" y="6045160"/>
            <a:ext cx="3475673" cy="434340"/>
          </a:xfrm>
          <a:prstGeom prst="rect">
            <a:avLst/>
          </a:prstGeom>
          <a:noFill/>
          <a:ln/>
        </p:spPr>
        <p:txBody>
          <a:bodyPr wrap="none" rtlCol="0" anchor="t"/>
          <a:lstStyle/>
          <a:p>
            <a:pPr marL="0" indent="0" algn="l">
              <a:lnSpc>
                <a:spcPts val="3421"/>
              </a:lnSpc>
              <a:buNone/>
            </a:pPr>
            <a:r>
              <a:rPr lang="en-US" sz="2737" dirty="0">
                <a:solidFill>
                  <a:srgbClr val="38512F"/>
                </a:solidFill>
                <a:latin typeface="Lora" pitchFamily="34" charset="0"/>
                <a:ea typeface="Lora" pitchFamily="34" charset="-122"/>
                <a:cs typeface="Lora" pitchFamily="34" charset="-120"/>
              </a:rPr>
              <a:t>Anomaly Detection</a:t>
            </a:r>
            <a:endParaRPr lang="en-US" sz="2737" dirty="0"/>
          </a:p>
        </p:txBody>
      </p:sp>
      <p:sp>
        <p:nvSpPr>
          <p:cNvPr id="18" name="Text 16"/>
          <p:cNvSpPr/>
          <p:nvPr/>
        </p:nvSpPr>
        <p:spPr>
          <a:xfrm>
            <a:off x="7593211" y="6646307"/>
            <a:ext cx="4545568" cy="444818"/>
          </a:xfrm>
          <a:prstGeom prst="rect">
            <a:avLst/>
          </a:prstGeom>
          <a:noFill/>
          <a:ln/>
        </p:spPr>
        <p:txBody>
          <a:bodyPr wrap="none" rtlCol="0" anchor="t"/>
          <a:lstStyle/>
          <a:p>
            <a:pPr marL="0" indent="0" algn="l">
              <a:lnSpc>
                <a:spcPts val="3503"/>
              </a:lnSpc>
              <a:buNone/>
            </a:pPr>
            <a:r>
              <a:rPr lang="en-US" sz="2189" dirty="0">
                <a:solidFill>
                  <a:srgbClr val="3A3630"/>
                </a:solidFill>
                <a:latin typeface="Source Sans Pro" pitchFamily="34" charset="0"/>
                <a:ea typeface="Source Sans Pro" pitchFamily="34" charset="-122"/>
                <a:cs typeface="Source Sans Pro" pitchFamily="34" charset="-120"/>
              </a:rPr>
              <a:t>Identifying abnormal network behavior</a:t>
            </a:r>
            <a:endParaRPr lang="en-US" sz="2189"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a:ln/>
        </p:spPr>
        <p:txBody>
          <a:bodyPr/>
          <a:lstStyle/>
          <a:p>
            <a:endParaRPr lang="en-US"/>
          </a:p>
        </p:txBody>
      </p:sp>
      <p:sp>
        <p:nvSpPr>
          <p:cNvPr id="4" name="Text 2"/>
          <p:cNvSpPr/>
          <p:nvPr/>
        </p:nvSpPr>
        <p:spPr>
          <a:xfrm>
            <a:off x="1042630" y="764619"/>
            <a:ext cx="12545139" cy="1737598"/>
          </a:xfrm>
          <a:prstGeom prst="rect">
            <a:avLst/>
          </a:prstGeom>
          <a:noFill/>
          <a:ln/>
        </p:spPr>
        <p:txBody>
          <a:bodyPr wrap="square" rtlCol="0" anchor="t"/>
          <a:lstStyle/>
          <a:p>
            <a:pPr marL="0" indent="0">
              <a:lnSpc>
                <a:spcPts val="6842"/>
              </a:lnSpc>
              <a:buNone/>
            </a:pPr>
            <a:r>
              <a:rPr lang="en-US" sz="5474" dirty="0">
                <a:solidFill>
                  <a:srgbClr val="38512F"/>
                </a:solidFill>
                <a:latin typeface="Lora" pitchFamily="34" charset="0"/>
                <a:ea typeface="Lora" pitchFamily="34" charset="-122"/>
                <a:cs typeface="Lora" pitchFamily="34" charset="-120"/>
              </a:rPr>
              <a:t>SNORT IDS Reporting and Visualization</a:t>
            </a:r>
            <a:endParaRPr lang="en-US" sz="5474" dirty="0"/>
          </a:p>
        </p:txBody>
      </p:sp>
      <p:pic>
        <p:nvPicPr>
          <p:cNvPr id="5" name="Image 0" descr="preencoded.png"/>
          <p:cNvPicPr>
            <a:picLocks noChangeAspect="1"/>
          </p:cNvPicPr>
          <p:nvPr/>
        </p:nvPicPr>
        <p:blipFill>
          <a:blip r:embed="rId3"/>
          <a:stretch>
            <a:fillRect/>
          </a:stretch>
        </p:blipFill>
        <p:spPr>
          <a:xfrm>
            <a:off x="1042630" y="3058239"/>
            <a:ext cx="3903583" cy="2412563"/>
          </a:xfrm>
          <a:prstGeom prst="rect">
            <a:avLst/>
          </a:prstGeom>
        </p:spPr>
      </p:pic>
      <p:sp>
        <p:nvSpPr>
          <p:cNvPr id="6" name="Text 3"/>
          <p:cNvSpPr/>
          <p:nvPr/>
        </p:nvSpPr>
        <p:spPr>
          <a:xfrm>
            <a:off x="1042630" y="5818346"/>
            <a:ext cx="3475673" cy="434340"/>
          </a:xfrm>
          <a:prstGeom prst="rect">
            <a:avLst/>
          </a:prstGeom>
          <a:noFill/>
          <a:ln/>
        </p:spPr>
        <p:txBody>
          <a:bodyPr wrap="none" rtlCol="0" anchor="t"/>
          <a:lstStyle/>
          <a:p>
            <a:pPr marL="0" indent="0" algn="l">
              <a:lnSpc>
                <a:spcPts val="3421"/>
              </a:lnSpc>
              <a:buNone/>
            </a:pPr>
            <a:r>
              <a:rPr lang="en-US" sz="2737" dirty="0">
                <a:solidFill>
                  <a:srgbClr val="38512F"/>
                </a:solidFill>
                <a:latin typeface="Lora" pitchFamily="34" charset="0"/>
                <a:ea typeface="Lora" pitchFamily="34" charset="-122"/>
                <a:cs typeface="Lora" pitchFamily="34" charset="-120"/>
              </a:rPr>
              <a:t>Alerts Dashboard</a:t>
            </a:r>
            <a:endParaRPr lang="en-US" sz="2737" dirty="0"/>
          </a:p>
        </p:txBody>
      </p:sp>
      <p:sp>
        <p:nvSpPr>
          <p:cNvPr id="7" name="Text 4"/>
          <p:cNvSpPr/>
          <p:nvPr/>
        </p:nvSpPr>
        <p:spPr>
          <a:xfrm>
            <a:off x="1042630" y="6269672"/>
            <a:ext cx="3903583" cy="1779270"/>
          </a:xfrm>
          <a:prstGeom prst="rect">
            <a:avLst/>
          </a:prstGeom>
          <a:noFill/>
          <a:ln/>
        </p:spPr>
        <p:txBody>
          <a:bodyPr wrap="square" rtlCol="0" anchor="t"/>
          <a:lstStyle/>
          <a:p>
            <a:pPr marL="0" indent="0" algn="l">
              <a:lnSpc>
                <a:spcPts val="3503"/>
              </a:lnSpc>
              <a:buNone/>
            </a:pPr>
            <a:r>
              <a:rPr lang="en-US" dirty="0">
                <a:solidFill>
                  <a:srgbClr val="3A3630"/>
                </a:solidFill>
                <a:latin typeface="Source Sans Pro" pitchFamily="34" charset="0"/>
                <a:ea typeface="Source Sans Pro" pitchFamily="34" charset="-122"/>
                <a:cs typeface="Source Sans Pro" pitchFamily="34" charset="-120"/>
              </a:rPr>
              <a:t>A comprehensive dashboard displaying SNORT IDS alerts, categorized and visualized for easy analysis and interpretation.</a:t>
            </a:r>
            <a:endParaRPr lang="en-US" dirty="0"/>
          </a:p>
        </p:txBody>
      </p:sp>
      <p:pic>
        <p:nvPicPr>
          <p:cNvPr id="8" name="Image 1" descr="preencoded.png"/>
          <p:cNvPicPr>
            <a:picLocks noChangeAspect="1"/>
          </p:cNvPicPr>
          <p:nvPr/>
        </p:nvPicPr>
        <p:blipFill>
          <a:blip r:embed="rId4"/>
          <a:stretch>
            <a:fillRect/>
          </a:stretch>
        </p:blipFill>
        <p:spPr>
          <a:xfrm>
            <a:off x="5363289" y="3058239"/>
            <a:ext cx="3903702" cy="2412563"/>
          </a:xfrm>
          <a:prstGeom prst="rect">
            <a:avLst/>
          </a:prstGeom>
        </p:spPr>
      </p:pic>
      <p:sp>
        <p:nvSpPr>
          <p:cNvPr id="9" name="Text 5"/>
          <p:cNvSpPr/>
          <p:nvPr/>
        </p:nvSpPr>
        <p:spPr>
          <a:xfrm>
            <a:off x="5363289" y="5818346"/>
            <a:ext cx="3475673" cy="434340"/>
          </a:xfrm>
          <a:prstGeom prst="rect">
            <a:avLst/>
          </a:prstGeom>
          <a:noFill/>
          <a:ln/>
        </p:spPr>
        <p:txBody>
          <a:bodyPr wrap="none" rtlCol="0" anchor="t"/>
          <a:lstStyle/>
          <a:p>
            <a:pPr marL="0" indent="0" algn="l">
              <a:lnSpc>
                <a:spcPts val="3421"/>
              </a:lnSpc>
              <a:buNone/>
            </a:pPr>
            <a:r>
              <a:rPr lang="en-US" sz="2737" dirty="0">
                <a:solidFill>
                  <a:srgbClr val="38512F"/>
                </a:solidFill>
                <a:latin typeface="Lora" pitchFamily="34" charset="0"/>
                <a:ea typeface="Lora" pitchFamily="34" charset="-122"/>
                <a:cs typeface="Lora" pitchFamily="34" charset="-120"/>
              </a:rPr>
              <a:t>Real-time Event Log</a:t>
            </a:r>
            <a:endParaRPr lang="en-US" sz="2737" dirty="0"/>
          </a:p>
        </p:txBody>
      </p:sp>
      <p:sp>
        <p:nvSpPr>
          <p:cNvPr id="10" name="Text 6"/>
          <p:cNvSpPr/>
          <p:nvPr/>
        </p:nvSpPr>
        <p:spPr>
          <a:xfrm>
            <a:off x="5363289" y="6252686"/>
            <a:ext cx="3903702" cy="2668905"/>
          </a:xfrm>
          <a:prstGeom prst="rect">
            <a:avLst/>
          </a:prstGeom>
          <a:noFill/>
          <a:ln/>
        </p:spPr>
        <p:txBody>
          <a:bodyPr wrap="square" rtlCol="0" anchor="t"/>
          <a:lstStyle/>
          <a:p>
            <a:pPr marL="0" indent="0" algn="l">
              <a:lnSpc>
                <a:spcPts val="3503"/>
              </a:lnSpc>
              <a:buNone/>
            </a:pPr>
            <a:r>
              <a:rPr lang="en-US" dirty="0">
                <a:solidFill>
                  <a:srgbClr val="3A3630"/>
                </a:solidFill>
                <a:latin typeface="Source Sans Pro" pitchFamily="34" charset="0"/>
                <a:ea typeface="Source Sans Pro" pitchFamily="34" charset="-122"/>
                <a:cs typeface="Source Sans Pro" pitchFamily="34" charset="-120"/>
              </a:rPr>
              <a:t>A detailed real-time log illustrating SNORT IDS events with timestamps, event types, and source/destination IP addresses</a:t>
            </a:r>
            <a:endParaRPr lang="en-US" dirty="0"/>
          </a:p>
        </p:txBody>
      </p:sp>
      <p:pic>
        <p:nvPicPr>
          <p:cNvPr id="11" name="Image 2" descr="preencoded.png"/>
          <p:cNvPicPr>
            <a:picLocks noChangeAspect="1"/>
          </p:cNvPicPr>
          <p:nvPr/>
        </p:nvPicPr>
        <p:blipFill>
          <a:blip r:embed="rId5"/>
          <a:stretch>
            <a:fillRect/>
          </a:stretch>
        </p:blipFill>
        <p:spPr>
          <a:xfrm>
            <a:off x="9684068" y="3058239"/>
            <a:ext cx="3903702" cy="2412563"/>
          </a:xfrm>
          <a:prstGeom prst="rect">
            <a:avLst/>
          </a:prstGeom>
        </p:spPr>
      </p:pic>
      <p:sp>
        <p:nvSpPr>
          <p:cNvPr id="12" name="Text 7"/>
          <p:cNvSpPr/>
          <p:nvPr/>
        </p:nvSpPr>
        <p:spPr>
          <a:xfrm>
            <a:off x="9684068" y="5818346"/>
            <a:ext cx="4400232" cy="868680"/>
          </a:xfrm>
          <a:prstGeom prst="rect">
            <a:avLst/>
          </a:prstGeom>
          <a:noFill/>
          <a:ln/>
        </p:spPr>
        <p:txBody>
          <a:bodyPr wrap="square" rtlCol="0" anchor="t"/>
          <a:lstStyle/>
          <a:p>
            <a:pPr marL="0" indent="0" algn="l">
              <a:lnSpc>
                <a:spcPts val="3421"/>
              </a:lnSpc>
              <a:buNone/>
            </a:pPr>
            <a:r>
              <a:rPr lang="en-US" sz="2737" dirty="0">
                <a:solidFill>
                  <a:srgbClr val="38512F"/>
                </a:solidFill>
                <a:latin typeface="Lora" pitchFamily="34" charset="0"/>
                <a:ea typeface="Lora" pitchFamily="34" charset="-122"/>
                <a:cs typeface="Lora" pitchFamily="34" charset="-120"/>
              </a:rPr>
              <a:t>Network Traffic Visualization</a:t>
            </a:r>
            <a:endParaRPr lang="en-US" sz="2737" dirty="0"/>
          </a:p>
        </p:txBody>
      </p:sp>
      <p:sp>
        <p:nvSpPr>
          <p:cNvPr id="13" name="Text 8"/>
          <p:cNvSpPr/>
          <p:nvPr/>
        </p:nvSpPr>
        <p:spPr>
          <a:xfrm>
            <a:off x="9684068" y="6687026"/>
            <a:ext cx="3903702" cy="2668905"/>
          </a:xfrm>
          <a:prstGeom prst="rect">
            <a:avLst/>
          </a:prstGeom>
          <a:noFill/>
          <a:ln/>
        </p:spPr>
        <p:txBody>
          <a:bodyPr wrap="square" rtlCol="0" anchor="t"/>
          <a:lstStyle/>
          <a:p>
            <a:pPr marL="0" indent="0" algn="l">
              <a:lnSpc>
                <a:spcPts val="3503"/>
              </a:lnSpc>
              <a:buNone/>
            </a:pPr>
            <a:r>
              <a:rPr lang="en-US" dirty="0">
                <a:solidFill>
                  <a:srgbClr val="3A3630"/>
                </a:solidFill>
                <a:latin typeface="Source Sans Pro" pitchFamily="34" charset="0"/>
                <a:ea typeface="Source Sans Pro" pitchFamily="34" charset="-122"/>
                <a:cs typeface="Source Sans Pro" pitchFamily="34" charset="-120"/>
              </a:rPr>
              <a:t>A 3D visual representation of SNORT IDS network traffic, showcasing packet flow, anomalies, and potential threats</a:t>
            </a:r>
            <a:endParaRPr lang="en-US"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a:ln/>
        </p:spPr>
        <p:txBody>
          <a:bodyPr/>
          <a:lstStyle/>
          <a:p>
            <a:endParaRPr lang="en-US"/>
          </a:p>
        </p:txBody>
      </p:sp>
      <p:sp>
        <p:nvSpPr>
          <p:cNvPr id="4" name="Text 2"/>
          <p:cNvSpPr/>
          <p:nvPr/>
        </p:nvSpPr>
        <p:spPr>
          <a:xfrm>
            <a:off x="1042629" y="193119"/>
            <a:ext cx="12545139" cy="1737598"/>
          </a:xfrm>
          <a:prstGeom prst="rect">
            <a:avLst/>
          </a:prstGeom>
          <a:noFill/>
          <a:ln/>
        </p:spPr>
        <p:txBody>
          <a:bodyPr wrap="square" rtlCol="0" anchor="t"/>
          <a:lstStyle/>
          <a:p>
            <a:pPr marL="0" indent="0">
              <a:lnSpc>
                <a:spcPts val="6842"/>
              </a:lnSpc>
              <a:buNone/>
            </a:pPr>
            <a:r>
              <a:rPr lang="en-US" sz="5474" dirty="0">
                <a:solidFill>
                  <a:srgbClr val="38512F"/>
                </a:solidFill>
                <a:latin typeface="Lora" pitchFamily="34" charset="0"/>
                <a:ea typeface="Lora" pitchFamily="34" charset="-122"/>
                <a:cs typeface="Lora" pitchFamily="34" charset="-120"/>
              </a:rPr>
              <a:t>Real screenshots of SNORT IDS in action</a:t>
            </a:r>
            <a:endParaRPr lang="en-US" sz="5474" dirty="0"/>
          </a:p>
        </p:txBody>
      </p:sp>
      <p:pic>
        <p:nvPicPr>
          <p:cNvPr id="5" name="Image 0" descr="preencoded.png"/>
          <p:cNvPicPr>
            <a:picLocks noChangeAspect="1"/>
          </p:cNvPicPr>
          <p:nvPr/>
        </p:nvPicPr>
        <p:blipFill>
          <a:blip r:embed="rId3"/>
          <a:stretch>
            <a:fillRect/>
          </a:stretch>
        </p:blipFill>
        <p:spPr>
          <a:xfrm>
            <a:off x="1042629" y="2486739"/>
            <a:ext cx="3903583" cy="2412563"/>
          </a:xfrm>
          <a:prstGeom prst="rect">
            <a:avLst/>
          </a:prstGeom>
        </p:spPr>
      </p:pic>
      <p:sp>
        <p:nvSpPr>
          <p:cNvPr id="6" name="Text 3"/>
          <p:cNvSpPr/>
          <p:nvPr/>
        </p:nvSpPr>
        <p:spPr>
          <a:xfrm>
            <a:off x="1042629" y="5246846"/>
            <a:ext cx="3903583" cy="868680"/>
          </a:xfrm>
          <a:prstGeom prst="rect">
            <a:avLst/>
          </a:prstGeom>
          <a:noFill/>
          <a:ln/>
        </p:spPr>
        <p:txBody>
          <a:bodyPr wrap="square" rtlCol="0" anchor="t"/>
          <a:lstStyle/>
          <a:p>
            <a:pPr marL="0" indent="0" algn="l">
              <a:lnSpc>
                <a:spcPts val="3421"/>
              </a:lnSpc>
              <a:buNone/>
            </a:pPr>
            <a:r>
              <a:rPr lang="en-US" sz="2737" dirty="0">
                <a:solidFill>
                  <a:srgbClr val="38512F"/>
                </a:solidFill>
                <a:latin typeface="Lora" pitchFamily="34" charset="0"/>
                <a:ea typeface="Lora" pitchFamily="34" charset="-122"/>
                <a:cs typeface="Lora" pitchFamily="34" charset="-120"/>
              </a:rPr>
              <a:t>Real-time Alert Dashboard</a:t>
            </a:r>
            <a:endParaRPr lang="en-US" sz="2737" dirty="0"/>
          </a:p>
        </p:txBody>
      </p:sp>
      <p:sp>
        <p:nvSpPr>
          <p:cNvPr id="7" name="Text 4"/>
          <p:cNvSpPr/>
          <p:nvPr/>
        </p:nvSpPr>
        <p:spPr>
          <a:xfrm>
            <a:off x="1042629" y="6282333"/>
            <a:ext cx="3903583" cy="1779270"/>
          </a:xfrm>
          <a:prstGeom prst="rect">
            <a:avLst/>
          </a:prstGeom>
          <a:noFill/>
          <a:ln/>
        </p:spPr>
        <p:txBody>
          <a:bodyPr wrap="square" rtlCol="0" anchor="t"/>
          <a:lstStyle/>
          <a:p>
            <a:pPr marL="0" indent="0" algn="l">
              <a:lnSpc>
                <a:spcPts val="3503"/>
              </a:lnSpc>
              <a:buNone/>
            </a:pPr>
            <a:r>
              <a:rPr lang="en-US" sz="2000" dirty="0">
                <a:solidFill>
                  <a:srgbClr val="3A3630"/>
                </a:solidFill>
                <a:latin typeface="Source Sans Pro" pitchFamily="34" charset="0"/>
                <a:ea typeface="Source Sans Pro" pitchFamily="34" charset="-122"/>
                <a:cs typeface="Source Sans Pro" pitchFamily="34" charset="-120"/>
              </a:rPr>
              <a:t>The screenshot shows the SNORT IDS alert dashboard capturing real-time network intrusion alerts with detailed information.</a:t>
            </a:r>
            <a:endParaRPr lang="en-US" sz="2000" dirty="0"/>
          </a:p>
        </p:txBody>
      </p:sp>
      <p:pic>
        <p:nvPicPr>
          <p:cNvPr id="8" name="Image 1" descr="preencoded.png"/>
          <p:cNvPicPr>
            <a:picLocks noChangeAspect="1"/>
          </p:cNvPicPr>
          <p:nvPr/>
        </p:nvPicPr>
        <p:blipFill>
          <a:blip r:embed="rId4"/>
          <a:stretch>
            <a:fillRect/>
          </a:stretch>
        </p:blipFill>
        <p:spPr>
          <a:xfrm>
            <a:off x="5363288" y="2486739"/>
            <a:ext cx="3903702" cy="2412563"/>
          </a:xfrm>
          <a:prstGeom prst="rect">
            <a:avLst/>
          </a:prstGeom>
        </p:spPr>
      </p:pic>
      <p:sp>
        <p:nvSpPr>
          <p:cNvPr id="9" name="Text 5"/>
          <p:cNvSpPr/>
          <p:nvPr/>
        </p:nvSpPr>
        <p:spPr>
          <a:xfrm>
            <a:off x="5363288" y="5246846"/>
            <a:ext cx="3475673" cy="434340"/>
          </a:xfrm>
          <a:prstGeom prst="rect">
            <a:avLst/>
          </a:prstGeom>
          <a:noFill/>
          <a:ln/>
        </p:spPr>
        <p:txBody>
          <a:bodyPr wrap="none" rtlCol="0" anchor="t"/>
          <a:lstStyle/>
          <a:p>
            <a:pPr marL="0" indent="0" algn="l">
              <a:lnSpc>
                <a:spcPts val="3421"/>
              </a:lnSpc>
              <a:buNone/>
            </a:pPr>
            <a:r>
              <a:rPr lang="en-US" sz="2737" dirty="0">
                <a:solidFill>
                  <a:srgbClr val="38512F"/>
                </a:solidFill>
                <a:latin typeface="Lora" pitchFamily="34" charset="0"/>
                <a:ea typeface="Lora" pitchFamily="34" charset="-122"/>
                <a:cs typeface="Lora" pitchFamily="34" charset="-120"/>
              </a:rPr>
              <a:t>Packet Analysis</a:t>
            </a:r>
            <a:endParaRPr lang="en-US" sz="2737" dirty="0"/>
          </a:p>
        </p:txBody>
      </p:sp>
      <p:sp>
        <p:nvSpPr>
          <p:cNvPr id="10" name="Text 6"/>
          <p:cNvSpPr/>
          <p:nvPr/>
        </p:nvSpPr>
        <p:spPr>
          <a:xfrm>
            <a:off x="5363288" y="5847993"/>
            <a:ext cx="3903702" cy="2224087"/>
          </a:xfrm>
          <a:prstGeom prst="rect">
            <a:avLst/>
          </a:prstGeom>
          <a:noFill/>
          <a:ln/>
        </p:spPr>
        <p:txBody>
          <a:bodyPr wrap="square" rtlCol="0" anchor="t"/>
          <a:lstStyle/>
          <a:p>
            <a:pPr marL="0" indent="0" algn="l">
              <a:lnSpc>
                <a:spcPts val="3503"/>
              </a:lnSpc>
              <a:buNone/>
            </a:pPr>
            <a:r>
              <a:rPr lang="en-US" sz="2000" dirty="0">
                <a:solidFill>
                  <a:srgbClr val="3A3630"/>
                </a:solidFill>
                <a:latin typeface="Source Sans Pro" pitchFamily="34" charset="0"/>
                <a:ea typeface="Source Sans Pro" pitchFamily="34" charset="-122"/>
                <a:cs typeface="Source Sans Pro" pitchFamily="34" charset="-120"/>
              </a:rPr>
              <a:t>Displayed is the SNORT IDS packet analysis window, highlighting and analyzing suspicious network traffic for potential threats.</a:t>
            </a:r>
            <a:endParaRPr lang="en-US" sz="2000" dirty="0"/>
          </a:p>
        </p:txBody>
      </p:sp>
      <p:pic>
        <p:nvPicPr>
          <p:cNvPr id="11" name="Image 2" descr="preencoded.png"/>
          <p:cNvPicPr>
            <a:picLocks noChangeAspect="1"/>
          </p:cNvPicPr>
          <p:nvPr/>
        </p:nvPicPr>
        <p:blipFill>
          <a:blip r:embed="rId5"/>
          <a:stretch>
            <a:fillRect/>
          </a:stretch>
        </p:blipFill>
        <p:spPr>
          <a:xfrm>
            <a:off x="9684067" y="2486739"/>
            <a:ext cx="3903702" cy="2412563"/>
          </a:xfrm>
          <a:prstGeom prst="rect">
            <a:avLst/>
          </a:prstGeom>
        </p:spPr>
      </p:pic>
      <p:sp>
        <p:nvSpPr>
          <p:cNvPr id="12" name="Text 7"/>
          <p:cNvSpPr/>
          <p:nvPr/>
        </p:nvSpPr>
        <p:spPr>
          <a:xfrm>
            <a:off x="9684067" y="5246846"/>
            <a:ext cx="3903702" cy="868680"/>
          </a:xfrm>
          <a:prstGeom prst="rect">
            <a:avLst/>
          </a:prstGeom>
          <a:noFill/>
          <a:ln/>
        </p:spPr>
        <p:txBody>
          <a:bodyPr wrap="square" rtlCol="0" anchor="t"/>
          <a:lstStyle/>
          <a:p>
            <a:pPr marL="0" indent="0" algn="l">
              <a:lnSpc>
                <a:spcPts val="3421"/>
              </a:lnSpc>
              <a:buNone/>
            </a:pPr>
            <a:r>
              <a:rPr lang="en-US" sz="2737" dirty="0">
                <a:solidFill>
                  <a:srgbClr val="38512F"/>
                </a:solidFill>
                <a:latin typeface="Lora" pitchFamily="34" charset="0"/>
                <a:ea typeface="Lora" pitchFamily="34" charset="-122"/>
                <a:cs typeface="Lora" pitchFamily="34" charset="-120"/>
              </a:rPr>
              <a:t>Rule Management Interface</a:t>
            </a:r>
            <a:endParaRPr lang="en-US" sz="2737" dirty="0"/>
          </a:p>
        </p:txBody>
      </p:sp>
      <p:sp>
        <p:nvSpPr>
          <p:cNvPr id="13" name="Text 8"/>
          <p:cNvSpPr/>
          <p:nvPr/>
        </p:nvSpPr>
        <p:spPr>
          <a:xfrm>
            <a:off x="9684066" y="6282333"/>
            <a:ext cx="4946211" cy="2224087"/>
          </a:xfrm>
          <a:prstGeom prst="rect">
            <a:avLst/>
          </a:prstGeom>
          <a:noFill/>
          <a:ln/>
        </p:spPr>
        <p:txBody>
          <a:bodyPr wrap="square" rtlCol="0" anchor="t"/>
          <a:lstStyle/>
          <a:p>
            <a:pPr marL="0" indent="0" algn="l">
              <a:lnSpc>
                <a:spcPts val="3503"/>
              </a:lnSpc>
              <a:buNone/>
            </a:pPr>
            <a:r>
              <a:rPr lang="en-US" sz="2000" dirty="0">
                <a:solidFill>
                  <a:srgbClr val="3A3630"/>
                </a:solidFill>
                <a:latin typeface="Source Sans Pro" pitchFamily="34" charset="0"/>
                <a:ea typeface="Source Sans Pro" pitchFamily="34" charset="-122"/>
                <a:cs typeface="Source Sans Pro" pitchFamily="34" charset="-120"/>
              </a:rPr>
              <a:t>This screenshot illustrates the SNORT IDS rule management interface, demonstrating rule configuration and modification for effective threat detection.</a:t>
            </a:r>
            <a:endParaRPr lang="en-US" sz="2000"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a:ln/>
        </p:spPr>
        <p:txBody>
          <a:bodyPr/>
          <a:lstStyle/>
          <a:p>
            <a:endParaRPr lang="en-US"/>
          </a:p>
        </p:txBody>
      </p:sp>
      <p:sp>
        <p:nvSpPr>
          <p:cNvPr id="3" name="Shape 1"/>
          <p:cNvSpPr/>
          <p:nvPr/>
        </p:nvSpPr>
        <p:spPr>
          <a:xfrm>
            <a:off x="0" y="0"/>
            <a:ext cx="14630400" cy="8229600"/>
          </a:xfrm>
          <a:prstGeom prst="rect">
            <a:avLst/>
          </a:prstGeom>
          <a:solidFill>
            <a:srgbClr val="FEF5E7"/>
          </a:solidFill>
          <a:ln/>
        </p:spPr>
        <p:txBody>
          <a:bodyPr/>
          <a:lstStyle/>
          <a:p>
            <a:endParaRPr lang="en-US"/>
          </a:p>
        </p:txBody>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5" name="Text 2"/>
          <p:cNvSpPr/>
          <p:nvPr/>
        </p:nvSpPr>
        <p:spPr>
          <a:xfrm>
            <a:off x="6529030" y="1529120"/>
            <a:ext cx="7058739" cy="2085261"/>
          </a:xfrm>
          <a:prstGeom prst="rect">
            <a:avLst/>
          </a:prstGeom>
          <a:noFill/>
          <a:ln/>
        </p:spPr>
        <p:txBody>
          <a:bodyPr wrap="square" rtlCol="0" anchor="t"/>
          <a:lstStyle/>
          <a:p>
            <a:pPr marL="0" indent="0">
              <a:lnSpc>
                <a:spcPts val="8210"/>
              </a:lnSpc>
              <a:buNone/>
            </a:pPr>
            <a:r>
              <a:rPr lang="en-US" sz="6568" dirty="0">
                <a:solidFill>
                  <a:srgbClr val="38512F"/>
                </a:solidFill>
                <a:latin typeface="Lora" pitchFamily="34" charset="0"/>
                <a:ea typeface="Lora" pitchFamily="34" charset="-122"/>
                <a:cs typeface="Lora" pitchFamily="34" charset="-120"/>
              </a:rPr>
              <a:t>Conclusion and Next Steps</a:t>
            </a:r>
            <a:endParaRPr lang="en-US" sz="6568" dirty="0"/>
          </a:p>
        </p:txBody>
      </p:sp>
      <p:sp>
        <p:nvSpPr>
          <p:cNvPr id="6" name="Text 3"/>
          <p:cNvSpPr/>
          <p:nvPr/>
        </p:nvSpPr>
        <p:spPr>
          <a:xfrm>
            <a:off x="6529030" y="4031456"/>
            <a:ext cx="7058739" cy="2668905"/>
          </a:xfrm>
          <a:prstGeom prst="rect">
            <a:avLst/>
          </a:prstGeom>
          <a:noFill/>
          <a:ln/>
        </p:spPr>
        <p:txBody>
          <a:bodyPr wrap="square" rtlCol="0" anchor="t"/>
          <a:lstStyle/>
          <a:p>
            <a:pPr marL="0" indent="0">
              <a:lnSpc>
                <a:spcPts val="3503"/>
              </a:lnSpc>
              <a:buNone/>
            </a:pPr>
            <a:r>
              <a:rPr lang="en-US" sz="2189" dirty="0">
                <a:solidFill>
                  <a:srgbClr val="3A3630"/>
                </a:solidFill>
                <a:latin typeface="Source Sans Pro" pitchFamily="34" charset="0"/>
                <a:ea typeface="Source Sans Pro" pitchFamily="34" charset="-122"/>
                <a:cs typeface="Source Sans Pro" pitchFamily="34" charset="-120"/>
              </a:rPr>
              <a:t>As we conclude our exploration of SNORT IDS, the next steps involve practical application and further study. Implementing SNORT in a real-world context and continuous learning about network security are essential. Engaging with industry best practices and staying updated on emerging threats will be crucial for success.</a:t>
            </a:r>
            <a:endParaRPr lang="en-US" sz="2189"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a:ln/>
        </p:spPr>
        <p:txBody>
          <a:bodyPr/>
          <a:lstStyle/>
          <a:p>
            <a:endParaRPr lang="en-US"/>
          </a:p>
        </p:txBody>
      </p:sp>
      <p:sp>
        <p:nvSpPr>
          <p:cNvPr id="3" name="Shape 1"/>
          <p:cNvSpPr/>
          <p:nvPr/>
        </p:nvSpPr>
        <p:spPr>
          <a:xfrm>
            <a:off x="0" y="0"/>
            <a:ext cx="14630400" cy="8247767"/>
          </a:xfrm>
          <a:prstGeom prst="rect">
            <a:avLst/>
          </a:prstGeom>
          <a:solidFill>
            <a:srgbClr val="FEF5E7"/>
          </a:solidFill>
          <a:ln/>
        </p:spPr>
        <p:txBody>
          <a:bodyPr/>
          <a:lstStyle/>
          <a:p>
            <a:endParaRPr lang="en-US"/>
          </a:p>
        </p:txBody>
      </p:sp>
      <p:pic>
        <p:nvPicPr>
          <p:cNvPr id="4" name="Image 0" descr="preencoded.png"/>
          <p:cNvPicPr>
            <a:picLocks noChangeAspect="1"/>
          </p:cNvPicPr>
          <p:nvPr/>
        </p:nvPicPr>
        <p:blipFill>
          <a:blip r:embed="rId3"/>
          <a:stretch>
            <a:fillRect/>
          </a:stretch>
        </p:blipFill>
        <p:spPr>
          <a:xfrm>
            <a:off x="0" y="0"/>
            <a:ext cx="14630400" cy="3475673"/>
          </a:xfrm>
          <a:prstGeom prst="rect">
            <a:avLst/>
          </a:prstGeom>
        </p:spPr>
      </p:pic>
      <p:sp>
        <p:nvSpPr>
          <p:cNvPr id="5" name="Text 2"/>
          <p:cNvSpPr/>
          <p:nvPr/>
        </p:nvSpPr>
        <p:spPr>
          <a:xfrm>
            <a:off x="1042630" y="3689483"/>
            <a:ext cx="6968966" cy="868799"/>
          </a:xfrm>
          <a:prstGeom prst="rect">
            <a:avLst/>
          </a:prstGeom>
          <a:noFill/>
          <a:ln/>
        </p:spPr>
        <p:txBody>
          <a:bodyPr wrap="none" rtlCol="0" anchor="t"/>
          <a:lstStyle/>
          <a:p>
            <a:pPr marL="0" indent="0">
              <a:lnSpc>
                <a:spcPts val="6842"/>
              </a:lnSpc>
              <a:buNone/>
            </a:pPr>
            <a:r>
              <a:rPr lang="en-US" sz="5474" dirty="0">
                <a:solidFill>
                  <a:srgbClr val="38512F"/>
                </a:solidFill>
                <a:latin typeface="Lora" pitchFamily="34" charset="0"/>
                <a:ea typeface="Lora" pitchFamily="34" charset="-122"/>
                <a:cs typeface="Lora" pitchFamily="34" charset="-120"/>
              </a:rPr>
              <a:t>Why use SNORT IDS?</a:t>
            </a:r>
            <a:endParaRPr lang="en-US" sz="5474" dirty="0"/>
          </a:p>
        </p:txBody>
      </p:sp>
      <p:sp>
        <p:nvSpPr>
          <p:cNvPr id="6" name="Text 3"/>
          <p:cNvSpPr/>
          <p:nvPr/>
        </p:nvSpPr>
        <p:spPr>
          <a:xfrm>
            <a:off x="1487448" y="4865296"/>
            <a:ext cx="12100322" cy="889635"/>
          </a:xfrm>
          <a:prstGeom prst="rect">
            <a:avLst/>
          </a:prstGeom>
          <a:noFill/>
          <a:ln/>
        </p:spPr>
        <p:txBody>
          <a:bodyPr wrap="square" rtlCol="0" anchor="t"/>
          <a:lstStyle/>
          <a:p>
            <a:pPr marL="342900" indent="-342900" algn="l">
              <a:lnSpc>
                <a:spcPts val="3503"/>
              </a:lnSpc>
              <a:buSzPct val="100000"/>
              <a:buChar char="•"/>
            </a:pPr>
            <a:r>
              <a:rPr lang="en-US" sz="2189" b="1" dirty="0">
                <a:solidFill>
                  <a:srgbClr val="3A3630"/>
                </a:solidFill>
                <a:latin typeface="Source Sans Pro" pitchFamily="34" charset="0"/>
                <a:ea typeface="Source Sans Pro" pitchFamily="34" charset="-122"/>
                <a:cs typeface="Source Sans Pro" pitchFamily="34" charset="-120"/>
              </a:rPr>
              <a:t>Real-time threat detection:</a:t>
            </a:r>
            <a:r>
              <a:rPr lang="en-US" sz="2189" dirty="0">
                <a:solidFill>
                  <a:srgbClr val="3A3630"/>
                </a:solidFill>
                <a:latin typeface="Source Sans Pro" pitchFamily="34" charset="0"/>
                <a:ea typeface="Source Sans Pro" pitchFamily="34" charset="-122"/>
                <a:cs typeface="Source Sans Pro" pitchFamily="34" charset="-120"/>
              </a:rPr>
              <a:t> SNORT IDS provides real-time monitoring and detection of network threats, ensuring immediate response to potential security breaches.</a:t>
            </a:r>
            <a:endParaRPr lang="en-US" sz="2189" dirty="0"/>
          </a:p>
        </p:txBody>
      </p:sp>
      <p:sp>
        <p:nvSpPr>
          <p:cNvPr id="7" name="Text 4"/>
          <p:cNvSpPr/>
          <p:nvPr/>
        </p:nvSpPr>
        <p:spPr>
          <a:xfrm>
            <a:off x="1487448" y="5947905"/>
            <a:ext cx="12100322" cy="889635"/>
          </a:xfrm>
          <a:prstGeom prst="rect">
            <a:avLst/>
          </a:prstGeom>
          <a:noFill/>
          <a:ln/>
        </p:spPr>
        <p:txBody>
          <a:bodyPr wrap="square" rtlCol="0" anchor="t"/>
          <a:lstStyle/>
          <a:p>
            <a:pPr marL="342900" indent="-342900" algn="l">
              <a:lnSpc>
                <a:spcPts val="3503"/>
              </a:lnSpc>
              <a:buSzPct val="100000"/>
              <a:buChar char="•"/>
            </a:pPr>
            <a:r>
              <a:rPr lang="en-US" sz="2189" b="1" dirty="0">
                <a:solidFill>
                  <a:srgbClr val="3A3630"/>
                </a:solidFill>
                <a:latin typeface="Source Sans Pro" pitchFamily="34" charset="0"/>
                <a:ea typeface="Source Sans Pro" pitchFamily="34" charset="-122"/>
                <a:cs typeface="Source Sans Pro" pitchFamily="34" charset="-120"/>
              </a:rPr>
              <a:t>Customizable rule sets:</a:t>
            </a:r>
            <a:r>
              <a:rPr lang="en-US" sz="2189" dirty="0">
                <a:solidFill>
                  <a:srgbClr val="3A3630"/>
                </a:solidFill>
                <a:latin typeface="Source Sans Pro" pitchFamily="34" charset="0"/>
                <a:ea typeface="Source Sans Pro" pitchFamily="34" charset="-122"/>
                <a:cs typeface="Source Sans Pro" pitchFamily="34" charset="-120"/>
              </a:rPr>
              <a:t> Users can create and customize their own rule sets, tailoring them to specific network environments and security requirements.</a:t>
            </a:r>
            <a:endParaRPr lang="en-US" sz="2189" dirty="0"/>
          </a:p>
        </p:txBody>
      </p:sp>
      <p:sp>
        <p:nvSpPr>
          <p:cNvPr id="8" name="Text 5"/>
          <p:cNvSpPr/>
          <p:nvPr/>
        </p:nvSpPr>
        <p:spPr>
          <a:xfrm>
            <a:off x="1487448" y="7048655"/>
            <a:ext cx="12100322" cy="889635"/>
          </a:xfrm>
          <a:prstGeom prst="rect">
            <a:avLst/>
          </a:prstGeom>
          <a:noFill/>
          <a:ln/>
        </p:spPr>
        <p:txBody>
          <a:bodyPr wrap="square" rtlCol="0" anchor="t"/>
          <a:lstStyle/>
          <a:p>
            <a:pPr marL="342900" indent="-342900" algn="l">
              <a:lnSpc>
                <a:spcPts val="3503"/>
              </a:lnSpc>
              <a:buSzPct val="100000"/>
              <a:buChar char="•"/>
            </a:pPr>
            <a:r>
              <a:rPr lang="en-US" sz="2189" b="1" dirty="0">
                <a:solidFill>
                  <a:srgbClr val="3A3630"/>
                </a:solidFill>
                <a:latin typeface="Source Sans Pro" pitchFamily="34" charset="0"/>
                <a:ea typeface="Source Sans Pro" pitchFamily="34" charset="-122"/>
                <a:cs typeface="Source Sans Pro" pitchFamily="34" charset="-120"/>
              </a:rPr>
              <a:t>Open-source and community support:</a:t>
            </a:r>
            <a:r>
              <a:rPr lang="en-US" sz="2189" dirty="0">
                <a:solidFill>
                  <a:srgbClr val="3A3630"/>
                </a:solidFill>
                <a:latin typeface="Source Sans Pro" pitchFamily="34" charset="0"/>
                <a:ea typeface="Source Sans Pro" pitchFamily="34" charset="-122"/>
                <a:cs typeface="Source Sans Pro" pitchFamily="34" charset="-120"/>
              </a:rPr>
              <a:t> Being open-source, SNORT IDS benefits from a large community of users and contributors, providing continuous development and support.</a:t>
            </a:r>
            <a:endParaRPr lang="en-US" sz="2189"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a:ln/>
        </p:spPr>
        <p:txBody>
          <a:bodyPr/>
          <a:lstStyle/>
          <a:p>
            <a:endParaRPr lang="en-US"/>
          </a:p>
        </p:txBody>
      </p:sp>
      <p:sp>
        <p:nvSpPr>
          <p:cNvPr id="3" name="Shape 1"/>
          <p:cNvSpPr/>
          <p:nvPr/>
        </p:nvSpPr>
        <p:spPr>
          <a:xfrm>
            <a:off x="0" y="0"/>
            <a:ext cx="14630400" cy="8316039"/>
          </a:xfrm>
          <a:prstGeom prst="rect">
            <a:avLst/>
          </a:prstGeom>
          <a:solidFill>
            <a:srgbClr val="FEF5E7"/>
          </a:solidFill>
          <a:ln/>
        </p:spPr>
        <p:txBody>
          <a:bodyPr/>
          <a:lstStyle/>
          <a:p>
            <a:endParaRPr lang="en-US"/>
          </a:p>
        </p:txBody>
      </p:sp>
      <p:sp>
        <p:nvSpPr>
          <p:cNvPr id="4" name="Text 2"/>
          <p:cNvSpPr/>
          <p:nvPr/>
        </p:nvSpPr>
        <p:spPr>
          <a:xfrm>
            <a:off x="1042630" y="764619"/>
            <a:ext cx="11933277" cy="868799"/>
          </a:xfrm>
          <a:prstGeom prst="rect">
            <a:avLst/>
          </a:prstGeom>
          <a:noFill/>
          <a:ln/>
        </p:spPr>
        <p:txBody>
          <a:bodyPr wrap="none" rtlCol="0" anchor="t"/>
          <a:lstStyle/>
          <a:p>
            <a:pPr marL="0" indent="0">
              <a:lnSpc>
                <a:spcPts val="6842"/>
              </a:lnSpc>
              <a:buNone/>
            </a:pPr>
            <a:r>
              <a:rPr lang="en-US" sz="5474" dirty="0">
                <a:solidFill>
                  <a:srgbClr val="38512F"/>
                </a:solidFill>
                <a:latin typeface="Lora" pitchFamily="34" charset="0"/>
                <a:ea typeface="Lora" pitchFamily="34" charset="-122"/>
                <a:cs typeface="Lora" pitchFamily="34" charset="-120"/>
              </a:rPr>
              <a:t>Overview of SNORT IDS architecture</a:t>
            </a:r>
            <a:endParaRPr lang="en-US" sz="5474" dirty="0"/>
          </a:p>
        </p:txBody>
      </p:sp>
      <p:sp>
        <p:nvSpPr>
          <p:cNvPr id="5" name="Shape 3"/>
          <p:cNvSpPr/>
          <p:nvPr/>
        </p:nvSpPr>
        <p:spPr>
          <a:xfrm>
            <a:off x="1442442" y="2189440"/>
            <a:ext cx="34647" cy="5361980"/>
          </a:xfrm>
          <a:prstGeom prst="rect">
            <a:avLst/>
          </a:prstGeom>
          <a:solidFill>
            <a:srgbClr val="38512F"/>
          </a:solidFill>
          <a:ln/>
        </p:spPr>
        <p:txBody>
          <a:bodyPr/>
          <a:lstStyle/>
          <a:p>
            <a:endParaRPr lang="en-US"/>
          </a:p>
        </p:txBody>
      </p:sp>
      <p:sp>
        <p:nvSpPr>
          <p:cNvPr id="6" name="Shape 4"/>
          <p:cNvSpPr/>
          <p:nvPr/>
        </p:nvSpPr>
        <p:spPr>
          <a:xfrm>
            <a:off x="1772483" y="2702064"/>
            <a:ext cx="973098" cy="34647"/>
          </a:xfrm>
          <a:prstGeom prst="rect">
            <a:avLst/>
          </a:prstGeom>
          <a:solidFill>
            <a:srgbClr val="38512F"/>
          </a:solidFill>
          <a:ln/>
        </p:spPr>
        <p:txBody>
          <a:bodyPr/>
          <a:lstStyle/>
          <a:p>
            <a:endParaRPr lang="en-US"/>
          </a:p>
        </p:txBody>
      </p:sp>
      <p:sp>
        <p:nvSpPr>
          <p:cNvPr id="7" name="Shape 5"/>
          <p:cNvSpPr/>
          <p:nvPr/>
        </p:nvSpPr>
        <p:spPr>
          <a:xfrm>
            <a:off x="1146929" y="2406729"/>
            <a:ext cx="625554" cy="625554"/>
          </a:xfrm>
          <a:prstGeom prst="roundRect">
            <a:avLst>
              <a:gd name="adj" fmla="val 13335"/>
            </a:avLst>
          </a:prstGeom>
          <a:solidFill>
            <a:srgbClr val="F6E9D5"/>
          </a:solidFill>
          <a:ln/>
        </p:spPr>
        <p:txBody>
          <a:bodyPr/>
          <a:lstStyle/>
          <a:p>
            <a:endParaRPr lang="en-US"/>
          </a:p>
        </p:txBody>
      </p:sp>
      <p:sp>
        <p:nvSpPr>
          <p:cNvPr id="8" name="Text 6"/>
          <p:cNvSpPr/>
          <p:nvPr/>
        </p:nvSpPr>
        <p:spPr>
          <a:xfrm>
            <a:off x="1383744" y="2458879"/>
            <a:ext cx="151805" cy="521256"/>
          </a:xfrm>
          <a:prstGeom prst="rect">
            <a:avLst/>
          </a:prstGeom>
          <a:noFill/>
          <a:ln/>
        </p:spPr>
        <p:txBody>
          <a:bodyPr wrap="none" rtlCol="0" anchor="t"/>
          <a:lstStyle/>
          <a:p>
            <a:pPr marL="0" indent="0" algn="ctr">
              <a:lnSpc>
                <a:spcPts val="4105"/>
              </a:lnSpc>
              <a:buNone/>
            </a:pPr>
            <a:r>
              <a:rPr lang="en-US" sz="3284" dirty="0">
                <a:solidFill>
                  <a:srgbClr val="38512F"/>
                </a:solidFill>
                <a:latin typeface="Lora" pitchFamily="34" charset="0"/>
                <a:ea typeface="Lora" pitchFamily="34" charset="-122"/>
                <a:cs typeface="Lora" pitchFamily="34" charset="-120"/>
              </a:rPr>
              <a:t>1</a:t>
            </a:r>
            <a:endParaRPr lang="en-US" sz="3284" dirty="0"/>
          </a:p>
        </p:txBody>
      </p:sp>
      <p:sp>
        <p:nvSpPr>
          <p:cNvPr id="9" name="Text 7"/>
          <p:cNvSpPr/>
          <p:nvPr/>
        </p:nvSpPr>
        <p:spPr>
          <a:xfrm>
            <a:off x="2988945" y="2467451"/>
            <a:ext cx="5557599" cy="434340"/>
          </a:xfrm>
          <a:prstGeom prst="rect">
            <a:avLst/>
          </a:prstGeom>
          <a:noFill/>
          <a:ln/>
        </p:spPr>
        <p:txBody>
          <a:bodyPr wrap="none" rtlCol="0" anchor="t"/>
          <a:lstStyle/>
          <a:p>
            <a:pPr marL="0" indent="0" algn="l">
              <a:lnSpc>
                <a:spcPts val="3421"/>
              </a:lnSpc>
              <a:buNone/>
            </a:pPr>
            <a:r>
              <a:rPr lang="en-US" sz="2737" dirty="0">
                <a:solidFill>
                  <a:srgbClr val="38512F"/>
                </a:solidFill>
                <a:latin typeface="Lora" pitchFamily="34" charset="0"/>
                <a:ea typeface="Lora" pitchFamily="34" charset="-122"/>
                <a:cs typeface="Lora" pitchFamily="34" charset="-120"/>
              </a:rPr>
              <a:t>Packet Capture and Preprocessing</a:t>
            </a:r>
            <a:endParaRPr lang="en-US" sz="2737" dirty="0"/>
          </a:p>
        </p:txBody>
      </p:sp>
      <p:sp>
        <p:nvSpPr>
          <p:cNvPr id="10" name="Text 8"/>
          <p:cNvSpPr/>
          <p:nvPr/>
        </p:nvSpPr>
        <p:spPr>
          <a:xfrm>
            <a:off x="2988945" y="3068598"/>
            <a:ext cx="10598825" cy="444818"/>
          </a:xfrm>
          <a:prstGeom prst="rect">
            <a:avLst/>
          </a:prstGeom>
          <a:noFill/>
          <a:ln/>
        </p:spPr>
        <p:txBody>
          <a:bodyPr wrap="none" rtlCol="0" anchor="t"/>
          <a:lstStyle/>
          <a:p>
            <a:pPr marL="0" indent="0" algn="l">
              <a:lnSpc>
                <a:spcPts val="3503"/>
              </a:lnSpc>
              <a:buNone/>
            </a:pPr>
            <a:r>
              <a:rPr lang="en-US" sz="2189" dirty="0">
                <a:solidFill>
                  <a:srgbClr val="3A3630"/>
                </a:solidFill>
                <a:latin typeface="Source Sans Pro" pitchFamily="34" charset="0"/>
                <a:ea typeface="Source Sans Pro" pitchFamily="34" charset="-122"/>
                <a:cs typeface="Source Sans Pro" pitchFamily="34" charset="-120"/>
              </a:rPr>
              <a:t>Raw packet data is captured and preprocessed for analysis.</a:t>
            </a:r>
            <a:endParaRPr lang="en-US" sz="2189" dirty="0"/>
          </a:p>
        </p:txBody>
      </p:sp>
      <p:sp>
        <p:nvSpPr>
          <p:cNvPr id="11" name="Shape 9"/>
          <p:cNvSpPr/>
          <p:nvPr/>
        </p:nvSpPr>
        <p:spPr>
          <a:xfrm>
            <a:off x="1772483" y="4582061"/>
            <a:ext cx="973098" cy="34647"/>
          </a:xfrm>
          <a:prstGeom prst="rect">
            <a:avLst/>
          </a:prstGeom>
          <a:solidFill>
            <a:srgbClr val="38512F"/>
          </a:solidFill>
          <a:ln/>
        </p:spPr>
        <p:txBody>
          <a:bodyPr/>
          <a:lstStyle/>
          <a:p>
            <a:endParaRPr lang="en-US"/>
          </a:p>
        </p:txBody>
      </p:sp>
      <p:sp>
        <p:nvSpPr>
          <p:cNvPr id="12" name="Shape 10"/>
          <p:cNvSpPr/>
          <p:nvPr/>
        </p:nvSpPr>
        <p:spPr>
          <a:xfrm>
            <a:off x="1146929" y="4286726"/>
            <a:ext cx="625554" cy="625554"/>
          </a:xfrm>
          <a:prstGeom prst="roundRect">
            <a:avLst>
              <a:gd name="adj" fmla="val 13335"/>
            </a:avLst>
          </a:prstGeom>
          <a:solidFill>
            <a:srgbClr val="F6E9D5"/>
          </a:solidFill>
          <a:ln/>
        </p:spPr>
        <p:txBody>
          <a:bodyPr/>
          <a:lstStyle/>
          <a:p>
            <a:endParaRPr lang="en-US"/>
          </a:p>
        </p:txBody>
      </p:sp>
      <p:sp>
        <p:nvSpPr>
          <p:cNvPr id="13" name="Text 11"/>
          <p:cNvSpPr/>
          <p:nvPr/>
        </p:nvSpPr>
        <p:spPr>
          <a:xfrm>
            <a:off x="1347668" y="4338876"/>
            <a:ext cx="223957" cy="521256"/>
          </a:xfrm>
          <a:prstGeom prst="rect">
            <a:avLst/>
          </a:prstGeom>
          <a:noFill/>
          <a:ln/>
        </p:spPr>
        <p:txBody>
          <a:bodyPr wrap="none" rtlCol="0" anchor="t"/>
          <a:lstStyle/>
          <a:p>
            <a:pPr marL="0" indent="0" algn="ctr">
              <a:lnSpc>
                <a:spcPts val="4105"/>
              </a:lnSpc>
              <a:buNone/>
            </a:pPr>
            <a:r>
              <a:rPr lang="en-US" sz="3284" dirty="0">
                <a:solidFill>
                  <a:srgbClr val="38512F"/>
                </a:solidFill>
                <a:latin typeface="Lora" pitchFamily="34" charset="0"/>
                <a:ea typeface="Lora" pitchFamily="34" charset="-122"/>
                <a:cs typeface="Lora" pitchFamily="34" charset="-120"/>
              </a:rPr>
              <a:t>2</a:t>
            </a:r>
            <a:endParaRPr lang="en-US" sz="3284" dirty="0"/>
          </a:p>
        </p:txBody>
      </p:sp>
      <p:sp>
        <p:nvSpPr>
          <p:cNvPr id="14" name="Text 12"/>
          <p:cNvSpPr/>
          <p:nvPr/>
        </p:nvSpPr>
        <p:spPr>
          <a:xfrm>
            <a:off x="2988945" y="4347448"/>
            <a:ext cx="4353401" cy="434340"/>
          </a:xfrm>
          <a:prstGeom prst="rect">
            <a:avLst/>
          </a:prstGeom>
          <a:noFill/>
          <a:ln/>
        </p:spPr>
        <p:txBody>
          <a:bodyPr wrap="none" rtlCol="0" anchor="t"/>
          <a:lstStyle/>
          <a:p>
            <a:pPr marL="0" indent="0" algn="l">
              <a:lnSpc>
                <a:spcPts val="3421"/>
              </a:lnSpc>
              <a:buNone/>
            </a:pPr>
            <a:r>
              <a:rPr lang="en-US" sz="2737" dirty="0">
                <a:solidFill>
                  <a:srgbClr val="38512F"/>
                </a:solidFill>
                <a:latin typeface="Lora" pitchFamily="34" charset="0"/>
                <a:ea typeface="Lora" pitchFamily="34" charset="-122"/>
                <a:cs typeface="Lora" pitchFamily="34" charset="-120"/>
              </a:rPr>
              <a:t>Signature-Based Detection</a:t>
            </a:r>
            <a:endParaRPr lang="en-US" sz="2737" dirty="0"/>
          </a:p>
        </p:txBody>
      </p:sp>
      <p:sp>
        <p:nvSpPr>
          <p:cNvPr id="15" name="Text 13"/>
          <p:cNvSpPr/>
          <p:nvPr/>
        </p:nvSpPr>
        <p:spPr>
          <a:xfrm>
            <a:off x="2988945" y="4948595"/>
            <a:ext cx="10598825" cy="444818"/>
          </a:xfrm>
          <a:prstGeom prst="rect">
            <a:avLst/>
          </a:prstGeom>
          <a:noFill/>
          <a:ln/>
        </p:spPr>
        <p:txBody>
          <a:bodyPr wrap="none" rtlCol="0" anchor="t"/>
          <a:lstStyle/>
          <a:p>
            <a:pPr marL="0" indent="0" algn="l">
              <a:lnSpc>
                <a:spcPts val="3503"/>
              </a:lnSpc>
              <a:buNone/>
            </a:pPr>
            <a:r>
              <a:rPr lang="en-US" sz="2189" dirty="0">
                <a:solidFill>
                  <a:srgbClr val="3A3630"/>
                </a:solidFill>
                <a:latin typeface="Source Sans Pro" pitchFamily="34" charset="0"/>
                <a:ea typeface="Source Sans Pro" pitchFamily="34" charset="-122"/>
                <a:cs typeface="Source Sans Pro" pitchFamily="34" charset="-120"/>
              </a:rPr>
              <a:t>Comparison of packet contents with predefined signatures to identify known threats.</a:t>
            </a:r>
            <a:endParaRPr lang="en-US" sz="2189" dirty="0"/>
          </a:p>
        </p:txBody>
      </p:sp>
      <p:sp>
        <p:nvSpPr>
          <p:cNvPr id="16" name="Shape 14"/>
          <p:cNvSpPr/>
          <p:nvPr/>
        </p:nvSpPr>
        <p:spPr>
          <a:xfrm>
            <a:off x="1772483" y="6462058"/>
            <a:ext cx="973098" cy="34647"/>
          </a:xfrm>
          <a:prstGeom prst="rect">
            <a:avLst/>
          </a:prstGeom>
          <a:solidFill>
            <a:srgbClr val="38512F"/>
          </a:solidFill>
          <a:ln/>
        </p:spPr>
        <p:txBody>
          <a:bodyPr/>
          <a:lstStyle/>
          <a:p>
            <a:endParaRPr lang="en-US"/>
          </a:p>
        </p:txBody>
      </p:sp>
      <p:sp>
        <p:nvSpPr>
          <p:cNvPr id="17" name="Shape 15"/>
          <p:cNvSpPr/>
          <p:nvPr/>
        </p:nvSpPr>
        <p:spPr>
          <a:xfrm>
            <a:off x="1146929" y="6166723"/>
            <a:ext cx="625554" cy="625554"/>
          </a:xfrm>
          <a:prstGeom prst="roundRect">
            <a:avLst>
              <a:gd name="adj" fmla="val 13335"/>
            </a:avLst>
          </a:prstGeom>
          <a:solidFill>
            <a:srgbClr val="F6E9D5"/>
          </a:solidFill>
          <a:ln/>
        </p:spPr>
        <p:txBody>
          <a:bodyPr/>
          <a:lstStyle/>
          <a:p>
            <a:endParaRPr lang="en-US"/>
          </a:p>
        </p:txBody>
      </p:sp>
      <p:sp>
        <p:nvSpPr>
          <p:cNvPr id="18" name="Text 16"/>
          <p:cNvSpPr/>
          <p:nvPr/>
        </p:nvSpPr>
        <p:spPr>
          <a:xfrm>
            <a:off x="1343501" y="6218873"/>
            <a:ext cx="232291" cy="521256"/>
          </a:xfrm>
          <a:prstGeom prst="rect">
            <a:avLst/>
          </a:prstGeom>
          <a:noFill/>
          <a:ln/>
        </p:spPr>
        <p:txBody>
          <a:bodyPr wrap="none" rtlCol="0" anchor="t"/>
          <a:lstStyle/>
          <a:p>
            <a:pPr marL="0" indent="0" algn="ctr">
              <a:lnSpc>
                <a:spcPts val="4105"/>
              </a:lnSpc>
              <a:buNone/>
            </a:pPr>
            <a:r>
              <a:rPr lang="en-US" sz="3284" dirty="0">
                <a:solidFill>
                  <a:srgbClr val="38512F"/>
                </a:solidFill>
                <a:latin typeface="Lora" pitchFamily="34" charset="0"/>
                <a:ea typeface="Lora" pitchFamily="34" charset="-122"/>
                <a:cs typeface="Lora" pitchFamily="34" charset="-120"/>
              </a:rPr>
              <a:t>3</a:t>
            </a:r>
            <a:endParaRPr lang="en-US" sz="3284" dirty="0"/>
          </a:p>
        </p:txBody>
      </p:sp>
      <p:sp>
        <p:nvSpPr>
          <p:cNvPr id="19" name="Text 17"/>
          <p:cNvSpPr/>
          <p:nvPr/>
        </p:nvSpPr>
        <p:spPr>
          <a:xfrm>
            <a:off x="2988945" y="6227445"/>
            <a:ext cx="4200525" cy="434340"/>
          </a:xfrm>
          <a:prstGeom prst="rect">
            <a:avLst/>
          </a:prstGeom>
          <a:noFill/>
          <a:ln/>
        </p:spPr>
        <p:txBody>
          <a:bodyPr wrap="none" rtlCol="0" anchor="t"/>
          <a:lstStyle/>
          <a:p>
            <a:pPr marL="0" indent="0" algn="l">
              <a:lnSpc>
                <a:spcPts val="3421"/>
              </a:lnSpc>
              <a:buNone/>
            </a:pPr>
            <a:r>
              <a:rPr lang="en-US" sz="2737" dirty="0">
                <a:solidFill>
                  <a:srgbClr val="38512F"/>
                </a:solidFill>
                <a:latin typeface="Lora" pitchFamily="34" charset="0"/>
                <a:ea typeface="Lora" pitchFamily="34" charset="-122"/>
                <a:cs typeface="Lora" pitchFamily="34" charset="-120"/>
              </a:rPr>
              <a:t>Anomaly-Based Detection</a:t>
            </a:r>
            <a:endParaRPr lang="en-US" sz="2737" dirty="0"/>
          </a:p>
        </p:txBody>
      </p:sp>
      <p:sp>
        <p:nvSpPr>
          <p:cNvPr id="20" name="Text 18"/>
          <p:cNvSpPr/>
          <p:nvPr/>
        </p:nvSpPr>
        <p:spPr>
          <a:xfrm>
            <a:off x="2988945" y="6828592"/>
            <a:ext cx="10598825" cy="444818"/>
          </a:xfrm>
          <a:prstGeom prst="rect">
            <a:avLst/>
          </a:prstGeom>
          <a:noFill/>
          <a:ln/>
        </p:spPr>
        <p:txBody>
          <a:bodyPr wrap="none" rtlCol="0" anchor="t"/>
          <a:lstStyle/>
          <a:p>
            <a:pPr marL="0" indent="0" algn="l">
              <a:lnSpc>
                <a:spcPts val="3503"/>
              </a:lnSpc>
              <a:buNone/>
            </a:pPr>
            <a:r>
              <a:rPr lang="en-US" sz="2189" dirty="0">
                <a:solidFill>
                  <a:srgbClr val="3A3630"/>
                </a:solidFill>
                <a:latin typeface="Source Sans Pro" pitchFamily="34" charset="0"/>
                <a:ea typeface="Source Sans Pro" pitchFamily="34" charset="-122"/>
                <a:cs typeface="Source Sans Pro" pitchFamily="34" charset="-120"/>
              </a:rPr>
              <a:t>Identification of abnormal network behavior using established baseline patterns.</a:t>
            </a:r>
            <a:endParaRPr lang="en-US" sz="2189"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a:ln/>
        </p:spPr>
        <p:txBody>
          <a:bodyPr/>
          <a:lstStyle/>
          <a:p>
            <a:endParaRPr lang="en-US"/>
          </a:p>
        </p:txBody>
      </p:sp>
      <p:sp>
        <p:nvSpPr>
          <p:cNvPr id="3" name="Shape 1"/>
          <p:cNvSpPr/>
          <p:nvPr/>
        </p:nvSpPr>
        <p:spPr>
          <a:xfrm>
            <a:off x="0" y="0"/>
            <a:ext cx="14630400" cy="8229600"/>
          </a:xfrm>
          <a:prstGeom prst="rect">
            <a:avLst/>
          </a:prstGeom>
          <a:solidFill>
            <a:srgbClr val="FEF5E7"/>
          </a:solidFill>
          <a:ln/>
        </p:spPr>
        <p:txBody>
          <a:bodyPr/>
          <a:lstStyle/>
          <a:p>
            <a:endParaRPr lang="en-US"/>
          </a:p>
        </p:txBody>
      </p:sp>
      <p:sp>
        <p:nvSpPr>
          <p:cNvPr id="4" name="Text 2"/>
          <p:cNvSpPr/>
          <p:nvPr/>
        </p:nvSpPr>
        <p:spPr>
          <a:xfrm>
            <a:off x="1042630" y="1458039"/>
            <a:ext cx="10803731" cy="868799"/>
          </a:xfrm>
          <a:prstGeom prst="rect">
            <a:avLst/>
          </a:prstGeom>
          <a:noFill/>
          <a:ln/>
        </p:spPr>
        <p:txBody>
          <a:bodyPr wrap="none" rtlCol="0" anchor="t"/>
          <a:lstStyle/>
          <a:p>
            <a:pPr marL="0" indent="0">
              <a:lnSpc>
                <a:spcPts val="6842"/>
              </a:lnSpc>
              <a:buNone/>
            </a:pPr>
            <a:r>
              <a:rPr lang="en-US" sz="5474" dirty="0">
                <a:solidFill>
                  <a:srgbClr val="38512F"/>
                </a:solidFill>
                <a:latin typeface="Lora" pitchFamily="34" charset="0"/>
                <a:ea typeface="Lora" pitchFamily="34" charset="-122"/>
                <a:cs typeface="Lora" pitchFamily="34" charset="-120"/>
              </a:rPr>
              <a:t>SNORT IDS installation and setup</a:t>
            </a:r>
            <a:endParaRPr lang="en-US" sz="5474" dirty="0"/>
          </a:p>
        </p:txBody>
      </p:sp>
      <p:sp>
        <p:nvSpPr>
          <p:cNvPr id="5" name="Text 3"/>
          <p:cNvSpPr/>
          <p:nvPr/>
        </p:nvSpPr>
        <p:spPr>
          <a:xfrm>
            <a:off x="1042630" y="3021925"/>
            <a:ext cx="3475673" cy="434340"/>
          </a:xfrm>
          <a:prstGeom prst="rect">
            <a:avLst/>
          </a:prstGeom>
          <a:noFill/>
          <a:ln/>
        </p:spPr>
        <p:txBody>
          <a:bodyPr wrap="none" rtlCol="0" anchor="t"/>
          <a:lstStyle/>
          <a:p>
            <a:pPr marL="0" indent="0">
              <a:lnSpc>
                <a:spcPts val="3421"/>
              </a:lnSpc>
              <a:buNone/>
            </a:pPr>
            <a:r>
              <a:rPr lang="en-US" sz="2737" dirty="0">
                <a:solidFill>
                  <a:srgbClr val="38512F"/>
                </a:solidFill>
                <a:latin typeface="Lora" pitchFamily="34" charset="0"/>
                <a:ea typeface="Lora" pitchFamily="34" charset="-122"/>
                <a:cs typeface="Lora" pitchFamily="34" charset="-120"/>
              </a:rPr>
              <a:t>Installation Steps</a:t>
            </a:r>
            <a:endParaRPr lang="en-US" sz="2737" dirty="0"/>
          </a:p>
        </p:txBody>
      </p:sp>
      <p:sp>
        <p:nvSpPr>
          <p:cNvPr id="6" name="Text 4"/>
          <p:cNvSpPr/>
          <p:nvPr/>
        </p:nvSpPr>
        <p:spPr>
          <a:xfrm>
            <a:off x="1487448" y="3769043"/>
            <a:ext cx="5488543" cy="889635"/>
          </a:xfrm>
          <a:prstGeom prst="rect">
            <a:avLst/>
          </a:prstGeom>
          <a:noFill/>
          <a:ln/>
        </p:spPr>
        <p:txBody>
          <a:bodyPr wrap="square" rtlCol="0" anchor="t"/>
          <a:lstStyle/>
          <a:p>
            <a:pPr marL="342900" indent="-342900" algn="l">
              <a:lnSpc>
                <a:spcPts val="3503"/>
              </a:lnSpc>
              <a:buSzPct val="100000"/>
              <a:buFont typeface="+mj-lt"/>
              <a:buAutoNum type="arabicPeriod"/>
            </a:pPr>
            <a:r>
              <a:rPr lang="en-US" sz="2189" dirty="0">
                <a:solidFill>
                  <a:srgbClr val="3A3630"/>
                </a:solidFill>
                <a:latin typeface="Source Sans Pro" pitchFamily="34" charset="0"/>
                <a:ea typeface="Source Sans Pro" pitchFamily="34" charset="-122"/>
                <a:cs typeface="Source Sans Pro" pitchFamily="34" charset="-120"/>
              </a:rPr>
              <a:t>Download the latest SNORT IDS package from the official website.</a:t>
            </a:r>
            <a:endParaRPr lang="en-US" sz="2189" dirty="0"/>
          </a:p>
        </p:txBody>
      </p:sp>
      <p:sp>
        <p:nvSpPr>
          <p:cNvPr id="7" name="Text 5"/>
          <p:cNvSpPr/>
          <p:nvPr/>
        </p:nvSpPr>
        <p:spPr>
          <a:xfrm>
            <a:off x="1487448" y="4769882"/>
            <a:ext cx="5488543" cy="889635"/>
          </a:xfrm>
          <a:prstGeom prst="rect">
            <a:avLst/>
          </a:prstGeom>
          <a:noFill/>
          <a:ln/>
        </p:spPr>
        <p:txBody>
          <a:bodyPr wrap="square" rtlCol="0" anchor="t"/>
          <a:lstStyle/>
          <a:p>
            <a:pPr marL="342900" indent="-342900" algn="l">
              <a:lnSpc>
                <a:spcPts val="3503"/>
              </a:lnSpc>
              <a:buSzPct val="100000"/>
              <a:buFont typeface="+mj-lt"/>
              <a:buAutoNum type="arabicPeriod" startAt="2"/>
            </a:pPr>
            <a:r>
              <a:rPr lang="en-US" sz="2189" dirty="0">
                <a:solidFill>
                  <a:srgbClr val="3A3630"/>
                </a:solidFill>
                <a:latin typeface="Source Sans Pro" pitchFamily="34" charset="0"/>
                <a:ea typeface="Source Sans Pro" pitchFamily="34" charset="-122"/>
                <a:cs typeface="Source Sans Pro" pitchFamily="34" charset="-120"/>
              </a:rPr>
              <a:t>Follow the installation instructions provided for your specific operating system.</a:t>
            </a:r>
            <a:endParaRPr lang="en-US" sz="2189" dirty="0"/>
          </a:p>
        </p:txBody>
      </p:sp>
      <p:sp>
        <p:nvSpPr>
          <p:cNvPr id="8" name="Text 6"/>
          <p:cNvSpPr/>
          <p:nvPr/>
        </p:nvSpPr>
        <p:spPr>
          <a:xfrm>
            <a:off x="1487447" y="6054923"/>
            <a:ext cx="5488543" cy="889635"/>
          </a:xfrm>
          <a:prstGeom prst="rect">
            <a:avLst/>
          </a:prstGeom>
          <a:noFill/>
          <a:ln/>
        </p:spPr>
        <p:txBody>
          <a:bodyPr wrap="square" rtlCol="0" anchor="t"/>
          <a:lstStyle/>
          <a:p>
            <a:pPr marL="342900" indent="-342900" algn="l">
              <a:lnSpc>
                <a:spcPts val="3503"/>
              </a:lnSpc>
              <a:buSzPct val="100000"/>
              <a:buFont typeface="+mj-lt"/>
              <a:buAutoNum type="arabicPeriod" startAt="3"/>
            </a:pPr>
            <a:r>
              <a:rPr lang="en-US" sz="2189" dirty="0">
                <a:solidFill>
                  <a:srgbClr val="3A3630"/>
                </a:solidFill>
                <a:latin typeface="Source Sans Pro" pitchFamily="34" charset="0"/>
                <a:ea typeface="Source Sans Pro" pitchFamily="34" charset="-122"/>
                <a:cs typeface="Source Sans Pro" pitchFamily="34" charset="-120"/>
              </a:rPr>
              <a:t>Ensure that all necessary dependencies are met before proceeding with the setup.</a:t>
            </a:r>
            <a:endParaRPr lang="en-US" sz="2189" dirty="0"/>
          </a:p>
        </p:txBody>
      </p:sp>
      <p:sp>
        <p:nvSpPr>
          <p:cNvPr id="9" name="Text 7"/>
          <p:cNvSpPr/>
          <p:nvPr/>
        </p:nvSpPr>
        <p:spPr>
          <a:xfrm>
            <a:off x="7662029" y="3021925"/>
            <a:ext cx="3475673" cy="434340"/>
          </a:xfrm>
          <a:prstGeom prst="rect">
            <a:avLst/>
          </a:prstGeom>
          <a:noFill/>
          <a:ln/>
        </p:spPr>
        <p:txBody>
          <a:bodyPr wrap="none" rtlCol="0" anchor="t"/>
          <a:lstStyle/>
          <a:p>
            <a:pPr marL="0" indent="0">
              <a:lnSpc>
                <a:spcPts val="3421"/>
              </a:lnSpc>
              <a:buNone/>
            </a:pPr>
            <a:r>
              <a:rPr lang="en-US" sz="2737" dirty="0">
                <a:solidFill>
                  <a:srgbClr val="38512F"/>
                </a:solidFill>
                <a:latin typeface="Lora" pitchFamily="34" charset="0"/>
                <a:ea typeface="Lora" pitchFamily="34" charset="-122"/>
                <a:cs typeface="Lora" pitchFamily="34" charset="-120"/>
              </a:rPr>
              <a:t>Setup Considerations</a:t>
            </a:r>
            <a:endParaRPr lang="en-US" sz="2737" dirty="0"/>
          </a:p>
        </p:txBody>
      </p:sp>
      <p:sp>
        <p:nvSpPr>
          <p:cNvPr id="10" name="Text 8"/>
          <p:cNvSpPr/>
          <p:nvPr/>
        </p:nvSpPr>
        <p:spPr>
          <a:xfrm>
            <a:off x="7662029" y="3734276"/>
            <a:ext cx="5933361" cy="889635"/>
          </a:xfrm>
          <a:prstGeom prst="rect">
            <a:avLst/>
          </a:prstGeom>
          <a:noFill/>
          <a:ln/>
        </p:spPr>
        <p:txBody>
          <a:bodyPr wrap="square" rtlCol="0" anchor="t"/>
          <a:lstStyle/>
          <a:p>
            <a:pPr marL="0" indent="0">
              <a:lnSpc>
                <a:spcPts val="3503"/>
              </a:lnSpc>
              <a:buNone/>
            </a:pPr>
            <a:r>
              <a:rPr lang="en-US" sz="2189" dirty="0">
                <a:solidFill>
                  <a:srgbClr val="3A3630"/>
                </a:solidFill>
                <a:latin typeface="Source Sans Pro" pitchFamily="34" charset="0"/>
                <a:ea typeface="Source Sans Pro" pitchFamily="34" charset="-122"/>
                <a:cs typeface="Source Sans Pro" pitchFamily="34" charset="-120"/>
              </a:rPr>
              <a:t>During the setup, configure the network interfaces and define the monitoring policy.</a:t>
            </a:r>
            <a:endParaRPr lang="en-US" sz="2189" dirty="0"/>
          </a:p>
        </p:txBody>
      </p:sp>
      <p:sp>
        <p:nvSpPr>
          <p:cNvPr id="11" name="Text 9"/>
          <p:cNvSpPr/>
          <p:nvPr/>
        </p:nvSpPr>
        <p:spPr>
          <a:xfrm>
            <a:off x="7662029" y="4874062"/>
            <a:ext cx="5933361" cy="889635"/>
          </a:xfrm>
          <a:prstGeom prst="rect">
            <a:avLst/>
          </a:prstGeom>
          <a:noFill/>
          <a:ln/>
        </p:spPr>
        <p:txBody>
          <a:bodyPr wrap="square" rtlCol="0" anchor="t"/>
          <a:lstStyle/>
          <a:p>
            <a:pPr marL="0" indent="0">
              <a:lnSpc>
                <a:spcPts val="3503"/>
              </a:lnSpc>
              <a:buNone/>
            </a:pPr>
            <a:r>
              <a:rPr lang="en-US" sz="2189" dirty="0">
                <a:solidFill>
                  <a:srgbClr val="3A3630"/>
                </a:solidFill>
                <a:latin typeface="Source Sans Pro" pitchFamily="34" charset="0"/>
                <a:ea typeface="Source Sans Pro" pitchFamily="34" charset="-122"/>
                <a:cs typeface="Source Sans Pro" pitchFamily="34" charset="-120"/>
              </a:rPr>
              <a:t>Create rules for handling specific types of traffic and set up logging for alerts.</a:t>
            </a:r>
            <a:endParaRPr lang="en-US" sz="2189"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a:ln/>
        </p:spPr>
        <p:txBody>
          <a:bodyPr/>
          <a:lstStyle/>
          <a:p>
            <a:endParaRPr lang="en-US"/>
          </a:p>
        </p:txBody>
      </p:sp>
      <p:sp>
        <p:nvSpPr>
          <p:cNvPr id="3" name="Shape 1"/>
          <p:cNvSpPr/>
          <p:nvPr/>
        </p:nvSpPr>
        <p:spPr>
          <a:xfrm>
            <a:off x="0" y="0"/>
            <a:ext cx="14630400" cy="8229600"/>
          </a:xfrm>
          <a:prstGeom prst="rect">
            <a:avLst/>
          </a:prstGeom>
          <a:solidFill>
            <a:srgbClr val="FEF5E7"/>
          </a:solidFill>
          <a:ln/>
        </p:spPr>
        <p:txBody>
          <a:bodyPr/>
          <a:lstStyle/>
          <a:p>
            <a:endParaRPr lang="en-US"/>
          </a:p>
        </p:txBody>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5" name="Text 2"/>
          <p:cNvSpPr/>
          <p:nvPr/>
        </p:nvSpPr>
        <p:spPr>
          <a:xfrm>
            <a:off x="1042629" y="982189"/>
            <a:ext cx="7058739" cy="1737598"/>
          </a:xfrm>
          <a:prstGeom prst="rect">
            <a:avLst/>
          </a:prstGeom>
          <a:noFill/>
          <a:ln/>
        </p:spPr>
        <p:txBody>
          <a:bodyPr wrap="square" rtlCol="0" anchor="t"/>
          <a:lstStyle/>
          <a:p>
            <a:pPr marL="0" indent="0">
              <a:lnSpc>
                <a:spcPts val="6842"/>
              </a:lnSpc>
              <a:buNone/>
            </a:pPr>
            <a:r>
              <a:rPr lang="en-US" sz="5474" dirty="0">
                <a:solidFill>
                  <a:srgbClr val="38512F"/>
                </a:solidFill>
                <a:latin typeface="Lora" pitchFamily="34" charset="0"/>
                <a:ea typeface="Lora" pitchFamily="34" charset="-122"/>
                <a:cs typeface="Lora" pitchFamily="34" charset="-120"/>
              </a:rPr>
              <a:t>System Requirements for SNORT IDS</a:t>
            </a:r>
            <a:endParaRPr lang="en-US" sz="5474" dirty="0"/>
          </a:p>
        </p:txBody>
      </p:sp>
      <p:sp>
        <p:nvSpPr>
          <p:cNvPr id="6" name="Text 3"/>
          <p:cNvSpPr/>
          <p:nvPr/>
        </p:nvSpPr>
        <p:spPr>
          <a:xfrm>
            <a:off x="1042630" y="3857625"/>
            <a:ext cx="7058739" cy="2668905"/>
          </a:xfrm>
          <a:prstGeom prst="rect">
            <a:avLst/>
          </a:prstGeom>
          <a:noFill/>
          <a:ln/>
        </p:spPr>
        <p:txBody>
          <a:bodyPr wrap="square" rtlCol="0" anchor="t"/>
          <a:lstStyle/>
          <a:p>
            <a:pPr marL="0" indent="0">
              <a:lnSpc>
                <a:spcPts val="3503"/>
              </a:lnSpc>
              <a:buNone/>
            </a:pPr>
            <a:r>
              <a:rPr lang="en-US" sz="2189" dirty="0">
                <a:solidFill>
                  <a:srgbClr val="3A3630"/>
                </a:solidFill>
                <a:latin typeface="Source Sans Pro" pitchFamily="34" charset="0"/>
                <a:ea typeface="Source Sans Pro" pitchFamily="34" charset="-122"/>
                <a:cs typeface="Source Sans Pro" pitchFamily="34" charset="-120"/>
              </a:rPr>
              <a:t>The system requirements for SNORT IDS include a minimum of 1GB of RAM and at least 10GB of available disk space. It is essential to have a compatible network interface card (NIC) that supports promiscuous mode for packet sniffing. Additionally, ensure that the operating system is supported by SNORT IDS, such as Windows, Linux, or macOS.</a:t>
            </a:r>
            <a:endParaRPr lang="en-US" sz="2189"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a:ln/>
        </p:spPr>
        <p:txBody>
          <a:bodyPr/>
          <a:lstStyle/>
          <a:p>
            <a:endParaRPr lang="en-US"/>
          </a:p>
        </p:txBody>
      </p:sp>
      <p:sp>
        <p:nvSpPr>
          <p:cNvPr id="3" name="Shape 1"/>
          <p:cNvSpPr/>
          <p:nvPr/>
        </p:nvSpPr>
        <p:spPr>
          <a:xfrm>
            <a:off x="0" y="0"/>
            <a:ext cx="14630400" cy="8229600"/>
          </a:xfrm>
          <a:prstGeom prst="rect">
            <a:avLst/>
          </a:prstGeom>
          <a:solidFill>
            <a:srgbClr val="FEF5E7"/>
          </a:solidFill>
          <a:ln/>
        </p:spPr>
        <p:txBody>
          <a:bodyPr/>
          <a:lstStyle/>
          <a:p>
            <a:endParaRPr lang="en-US"/>
          </a:p>
        </p:txBody>
      </p:sp>
      <p:sp>
        <p:nvSpPr>
          <p:cNvPr id="4" name="Text 2"/>
          <p:cNvSpPr/>
          <p:nvPr/>
        </p:nvSpPr>
        <p:spPr>
          <a:xfrm>
            <a:off x="1042630" y="974884"/>
            <a:ext cx="11021378" cy="868799"/>
          </a:xfrm>
          <a:prstGeom prst="rect">
            <a:avLst/>
          </a:prstGeom>
          <a:noFill/>
          <a:ln/>
        </p:spPr>
        <p:txBody>
          <a:bodyPr wrap="none" rtlCol="0" anchor="t"/>
          <a:lstStyle/>
          <a:p>
            <a:pPr marL="0" indent="0">
              <a:lnSpc>
                <a:spcPts val="6842"/>
              </a:lnSpc>
              <a:buNone/>
            </a:pPr>
            <a:r>
              <a:rPr lang="en-US" sz="5474" dirty="0">
                <a:solidFill>
                  <a:srgbClr val="38512F"/>
                </a:solidFill>
                <a:latin typeface="Lora" pitchFamily="34" charset="0"/>
                <a:ea typeface="Lora" pitchFamily="34" charset="-122"/>
                <a:cs typeface="Lora" pitchFamily="34" charset="-120"/>
              </a:rPr>
              <a:t>Installing SNORT IDS on Windows</a:t>
            </a:r>
            <a:endParaRPr lang="en-US" sz="5474" dirty="0"/>
          </a:p>
        </p:txBody>
      </p:sp>
      <p:sp>
        <p:nvSpPr>
          <p:cNvPr id="5" name="Text 3"/>
          <p:cNvSpPr/>
          <p:nvPr/>
        </p:nvSpPr>
        <p:spPr>
          <a:xfrm>
            <a:off x="1042630" y="2510909"/>
            <a:ext cx="5933361" cy="2668905"/>
          </a:xfrm>
          <a:prstGeom prst="rect">
            <a:avLst/>
          </a:prstGeom>
          <a:noFill/>
          <a:ln/>
        </p:spPr>
        <p:txBody>
          <a:bodyPr wrap="square" rtlCol="0" anchor="t"/>
          <a:lstStyle/>
          <a:p>
            <a:pPr marL="0" indent="0">
              <a:lnSpc>
                <a:spcPts val="3503"/>
              </a:lnSpc>
              <a:buNone/>
            </a:pPr>
            <a:r>
              <a:rPr lang="en-US" sz="2189" dirty="0">
                <a:solidFill>
                  <a:srgbClr val="3A3630"/>
                </a:solidFill>
                <a:latin typeface="Source Sans Pro" pitchFamily="34" charset="0"/>
                <a:ea typeface="Source Sans Pro" pitchFamily="34" charset="-122"/>
                <a:cs typeface="Source Sans Pro" pitchFamily="34" charset="-120"/>
              </a:rPr>
              <a:t>Installing SNORT IDS on Windows involves downloading the appropriate installer from the official website and following the step-by-step installation guide provided. The installation process requires administrative privileges and configuring network settings for monitoring.</a:t>
            </a:r>
            <a:endParaRPr lang="en-US" sz="2189" dirty="0"/>
          </a:p>
        </p:txBody>
      </p:sp>
      <p:pic>
        <p:nvPicPr>
          <p:cNvPr id="6" name="Image 0" descr="preencoded.png"/>
          <p:cNvPicPr>
            <a:picLocks noChangeAspect="1"/>
          </p:cNvPicPr>
          <p:nvPr/>
        </p:nvPicPr>
        <p:blipFill>
          <a:blip r:embed="rId3"/>
          <a:stretch>
            <a:fillRect/>
          </a:stretch>
        </p:blipFill>
        <p:spPr>
          <a:xfrm>
            <a:off x="7662029" y="2573536"/>
            <a:ext cx="5933361" cy="4368403"/>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a:ln/>
        </p:spPr>
        <p:txBody>
          <a:bodyPr/>
          <a:lstStyle/>
          <a:p>
            <a:endParaRPr lang="en-US"/>
          </a:p>
        </p:txBody>
      </p:sp>
      <p:sp>
        <p:nvSpPr>
          <p:cNvPr id="3" name="Shape 1"/>
          <p:cNvSpPr/>
          <p:nvPr/>
        </p:nvSpPr>
        <p:spPr>
          <a:xfrm>
            <a:off x="0" y="0"/>
            <a:ext cx="14630400" cy="8229600"/>
          </a:xfrm>
          <a:prstGeom prst="rect">
            <a:avLst/>
          </a:prstGeom>
          <a:solidFill>
            <a:srgbClr val="FEF5E7"/>
          </a:solidFill>
          <a:ln/>
        </p:spPr>
        <p:txBody>
          <a:bodyPr/>
          <a:lstStyle/>
          <a:p>
            <a:endParaRPr lang="en-US"/>
          </a:p>
        </p:txBody>
      </p:sp>
      <p:sp>
        <p:nvSpPr>
          <p:cNvPr id="4" name="Text 2"/>
          <p:cNvSpPr/>
          <p:nvPr/>
        </p:nvSpPr>
        <p:spPr>
          <a:xfrm>
            <a:off x="1042630" y="1021913"/>
            <a:ext cx="9832777" cy="868799"/>
          </a:xfrm>
          <a:prstGeom prst="rect">
            <a:avLst/>
          </a:prstGeom>
          <a:noFill/>
          <a:ln/>
        </p:spPr>
        <p:txBody>
          <a:bodyPr wrap="none" rtlCol="0" anchor="t"/>
          <a:lstStyle/>
          <a:p>
            <a:pPr marL="0" indent="0">
              <a:lnSpc>
                <a:spcPts val="6842"/>
              </a:lnSpc>
              <a:buNone/>
            </a:pPr>
            <a:r>
              <a:rPr lang="en-US" sz="5474" dirty="0">
                <a:solidFill>
                  <a:srgbClr val="38512F"/>
                </a:solidFill>
                <a:latin typeface="Lora" pitchFamily="34" charset="0"/>
                <a:ea typeface="Lora" pitchFamily="34" charset="-122"/>
                <a:cs typeface="Lora" pitchFamily="34" charset="-120"/>
              </a:rPr>
              <a:t>Installing SNORT IDS on Linux</a:t>
            </a:r>
            <a:endParaRPr lang="en-US" sz="5474" dirty="0"/>
          </a:p>
        </p:txBody>
      </p:sp>
      <p:sp>
        <p:nvSpPr>
          <p:cNvPr id="5" name="Text 3"/>
          <p:cNvSpPr/>
          <p:nvPr/>
        </p:nvSpPr>
        <p:spPr>
          <a:xfrm>
            <a:off x="1042630" y="2557939"/>
            <a:ext cx="5933361" cy="1334453"/>
          </a:xfrm>
          <a:prstGeom prst="rect">
            <a:avLst/>
          </a:prstGeom>
          <a:noFill/>
          <a:ln/>
        </p:spPr>
        <p:txBody>
          <a:bodyPr wrap="square" rtlCol="0" anchor="t"/>
          <a:lstStyle/>
          <a:p>
            <a:pPr marL="0" indent="0">
              <a:lnSpc>
                <a:spcPts val="3503"/>
              </a:lnSpc>
              <a:buNone/>
            </a:pPr>
            <a:r>
              <a:rPr lang="en-US" sz="2189" dirty="0">
                <a:solidFill>
                  <a:srgbClr val="3A3630"/>
                </a:solidFill>
                <a:latin typeface="Source Sans Pro" pitchFamily="34" charset="0"/>
                <a:ea typeface="Source Sans Pro" pitchFamily="34" charset="-122"/>
                <a:cs typeface="Source Sans Pro" pitchFamily="34" charset="-120"/>
              </a:rPr>
              <a:t>Installing SNORT IDS on Linux involves downloading the source package, extracting it, and configuring it as per system requirements.</a:t>
            </a:r>
            <a:endParaRPr lang="en-US" sz="2189" dirty="0"/>
          </a:p>
        </p:txBody>
      </p:sp>
      <p:sp>
        <p:nvSpPr>
          <p:cNvPr id="6" name="Text 4"/>
          <p:cNvSpPr/>
          <p:nvPr/>
        </p:nvSpPr>
        <p:spPr>
          <a:xfrm>
            <a:off x="1487448" y="4205168"/>
            <a:ext cx="5488543" cy="889635"/>
          </a:xfrm>
          <a:prstGeom prst="rect">
            <a:avLst/>
          </a:prstGeom>
          <a:noFill/>
          <a:ln/>
        </p:spPr>
        <p:txBody>
          <a:bodyPr wrap="square" rtlCol="0" anchor="t"/>
          <a:lstStyle/>
          <a:p>
            <a:pPr marL="342900" indent="-342900" algn="l">
              <a:lnSpc>
                <a:spcPts val="3503"/>
              </a:lnSpc>
              <a:buSzPct val="100000"/>
              <a:buFont typeface="+mj-lt"/>
              <a:buAutoNum type="arabicPeriod"/>
            </a:pPr>
            <a:r>
              <a:rPr lang="en-US" sz="2189" dirty="0">
                <a:solidFill>
                  <a:srgbClr val="3A3630"/>
                </a:solidFill>
                <a:latin typeface="Source Sans Pro" pitchFamily="34" charset="0"/>
                <a:ea typeface="Source Sans Pro" pitchFamily="34" charset="-122"/>
                <a:cs typeface="Source Sans Pro" pitchFamily="34" charset="-120"/>
              </a:rPr>
              <a:t>Download the latest version of SNORT IDS from the official website.</a:t>
            </a:r>
            <a:endParaRPr lang="en-US" sz="2189" dirty="0"/>
          </a:p>
        </p:txBody>
      </p:sp>
      <p:sp>
        <p:nvSpPr>
          <p:cNvPr id="7" name="Text 5"/>
          <p:cNvSpPr/>
          <p:nvPr/>
        </p:nvSpPr>
        <p:spPr>
          <a:xfrm>
            <a:off x="1487448" y="5206008"/>
            <a:ext cx="5488543" cy="889635"/>
          </a:xfrm>
          <a:prstGeom prst="rect">
            <a:avLst/>
          </a:prstGeom>
          <a:noFill/>
          <a:ln/>
        </p:spPr>
        <p:txBody>
          <a:bodyPr wrap="square" rtlCol="0" anchor="t"/>
          <a:lstStyle/>
          <a:p>
            <a:pPr marL="342900" indent="-342900" algn="l">
              <a:lnSpc>
                <a:spcPts val="3503"/>
              </a:lnSpc>
              <a:buSzPct val="100000"/>
              <a:buFont typeface="+mj-lt"/>
              <a:buAutoNum type="arabicPeriod" startAt="2"/>
            </a:pPr>
            <a:r>
              <a:rPr lang="en-US" sz="2189" dirty="0">
                <a:solidFill>
                  <a:srgbClr val="3A3630"/>
                </a:solidFill>
                <a:latin typeface="Source Sans Pro" pitchFamily="34" charset="0"/>
                <a:ea typeface="Source Sans Pro" pitchFamily="34" charset="-122"/>
                <a:cs typeface="Source Sans Pro" pitchFamily="34" charset="-120"/>
              </a:rPr>
              <a:t>Extract the downloaded package using the tar command.</a:t>
            </a:r>
            <a:endParaRPr lang="en-US" sz="2189" dirty="0"/>
          </a:p>
        </p:txBody>
      </p:sp>
      <p:sp>
        <p:nvSpPr>
          <p:cNvPr id="8" name="Text 6"/>
          <p:cNvSpPr/>
          <p:nvPr/>
        </p:nvSpPr>
        <p:spPr>
          <a:xfrm>
            <a:off x="1487448" y="6206847"/>
            <a:ext cx="5488543" cy="889635"/>
          </a:xfrm>
          <a:prstGeom prst="rect">
            <a:avLst/>
          </a:prstGeom>
          <a:noFill/>
          <a:ln/>
        </p:spPr>
        <p:txBody>
          <a:bodyPr wrap="square" rtlCol="0" anchor="t"/>
          <a:lstStyle/>
          <a:p>
            <a:pPr marL="342900" indent="-342900" algn="l">
              <a:lnSpc>
                <a:spcPts val="3503"/>
              </a:lnSpc>
              <a:buSzPct val="100000"/>
              <a:buFont typeface="+mj-lt"/>
              <a:buAutoNum type="arabicPeriod" startAt="3"/>
            </a:pPr>
            <a:r>
              <a:rPr lang="en-US" sz="2189" dirty="0">
                <a:solidFill>
                  <a:srgbClr val="3A3630"/>
                </a:solidFill>
                <a:latin typeface="Source Sans Pro" pitchFamily="34" charset="0"/>
                <a:ea typeface="Source Sans Pro" pitchFamily="34" charset="-122"/>
                <a:cs typeface="Source Sans Pro" pitchFamily="34" charset="-120"/>
              </a:rPr>
              <a:t>Configure SNORT IDS using the appropriate commands and options.</a:t>
            </a:r>
            <a:endParaRPr lang="en-US" sz="2189" dirty="0"/>
          </a:p>
        </p:txBody>
      </p:sp>
      <p:pic>
        <p:nvPicPr>
          <p:cNvPr id="9" name="Image 0" descr="preencoded.png"/>
          <p:cNvPicPr>
            <a:picLocks noChangeAspect="1"/>
          </p:cNvPicPr>
          <p:nvPr/>
        </p:nvPicPr>
        <p:blipFill>
          <a:blip r:embed="rId3"/>
          <a:stretch>
            <a:fillRect/>
          </a:stretch>
        </p:blipFill>
        <p:spPr>
          <a:xfrm>
            <a:off x="7662029" y="2620566"/>
            <a:ext cx="5933361" cy="3387328"/>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a:ln/>
        </p:spPr>
        <p:txBody>
          <a:bodyPr/>
          <a:lstStyle/>
          <a:p>
            <a:endParaRPr lang="en-US"/>
          </a:p>
        </p:txBody>
      </p:sp>
      <p:sp>
        <p:nvSpPr>
          <p:cNvPr id="3" name="Shape 1"/>
          <p:cNvSpPr/>
          <p:nvPr/>
        </p:nvSpPr>
        <p:spPr>
          <a:xfrm>
            <a:off x="0" y="0"/>
            <a:ext cx="14630400" cy="8229600"/>
          </a:xfrm>
          <a:prstGeom prst="rect">
            <a:avLst/>
          </a:prstGeom>
          <a:solidFill>
            <a:srgbClr val="FEF5E7"/>
          </a:solidFill>
          <a:ln/>
        </p:spPr>
        <p:txBody>
          <a:bodyPr/>
          <a:lstStyle/>
          <a:p>
            <a:endParaRPr lang="en-US"/>
          </a:p>
        </p:txBody>
      </p:sp>
      <p:pic>
        <p:nvPicPr>
          <p:cNvPr id="4" name="Image 0" descr="preencoded.png"/>
          <p:cNvPicPr>
            <a:picLocks noChangeAspect="1"/>
          </p:cNvPicPr>
          <p:nvPr/>
        </p:nvPicPr>
        <p:blipFill>
          <a:blip r:embed="rId3"/>
          <a:stretch>
            <a:fillRect/>
          </a:stretch>
        </p:blipFill>
        <p:spPr>
          <a:xfrm>
            <a:off x="0" y="0"/>
            <a:ext cx="3657600" cy="8229600"/>
          </a:xfrm>
          <a:prstGeom prst="rect">
            <a:avLst/>
          </a:prstGeom>
        </p:spPr>
      </p:pic>
      <p:sp>
        <p:nvSpPr>
          <p:cNvPr id="5" name="Text 2"/>
          <p:cNvSpPr/>
          <p:nvPr/>
        </p:nvSpPr>
        <p:spPr>
          <a:xfrm>
            <a:off x="4700230" y="1306830"/>
            <a:ext cx="7725966" cy="868799"/>
          </a:xfrm>
          <a:prstGeom prst="rect">
            <a:avLst/>
          </a:prstGeom>
          <a:noFill/>
          <a:ln/>
        </p:spPr>
        <p:txBody>
          <a:bodyPr wrap="none" rtlCol="0" anchor="t"/>
          <a:lstStyle/>
          <a:p>
            <a:pPr marL="0" indent="0">
              <a:lnSpc>
                <a:spcPts val="6842"/>
              </a:lnSpc>
              <a:buNone/>
            </a:pPr>
            <a:r>
              <a:rPr lang="en-US" sz="5474" dirty="0">
                <a:solidFill>
                  <a:srgbClr val="38512F"/>
                </a:solidFill>
                <a:latin typeface="Lora" pitchFamily="34" charset="0"/>
                <a:ea typeface="Lora" pitchFamily="34" charset="-122"/>
                <a:cs typeface="Lora" pitchFamily="34" charset="-120"/>
              </a:rPr>
              <a:t>Configuring SNORT IDS</a:t>
            </a:r>
            <a:endParaRPr lang="en-US" sz="5474" dirty="0"/>
          </a:p>
        </p:txBody>
      </p:sp>
      <p:sp>
        <p:nvSpPr>
          <p:cNvPr id="6" name="Shape 3"/>
          <p:cNvSpPr/>
          <p:nvPr/>
        </p:nvSpPr>
        <p:spPr>
          <a:xfrm>
            <a:off x="4700230" y="2879527"/>
            <a:ext cx="486489" cy="486489"/>
          </a:xfrm>
          <a:prstGeom prst="roundRect">
            <a:avLst>
              <a:gd name="adj" fmla="val 17147"/>
            </a:avLst>
          </a:prstGeom>
          <a:solidFill>
            <a:srgbClr val="F6E9D5"/>
          </a:solidFill>
          <a:ln/>
        </p:spPr>
        <p:txBody>
          <a:bodyPr/>
          <a:lstStyle/>
          <a:p>
            <a:endParaRPr lang="en-US"/>
          </a:p>
        </p:txBody>
      </p:sp>
      <p:sp>
        <p:nvSpPr>
          <p:cNvPr id="7" name="Text 4"/>
          <p:cNvSpPr/>
          <p:nvPr/>
        </p:nvSpPr>
        <p:spPr>
          <a:xfrm>
            <a:off x="5464731" y="2905482"/>
            <a:ext cx="3475673" cy="434340"/>
          </a:xfrm>
          <a:prstGeom prst="rect">
            <a:avLst/>
          </a:prstGeom>
          <a:noFill/>
          <a:ln/>
        </p:spPr>
        <p:txBody>
          <a:bodyPr wrap="none" rtlCol="0" anchor="t"/>
          <a:lstStyle/>
          <a:p>
            <a:pPr marL="0" indent="0">
              <a:lnSpc>
                <a:spcPts val="3421"/>
              </a:lnSpc>
              <a:buNone/>
            </a:pPr>
            <a:r>
              <a:rPr lang="en-US" sz="2737" dirty="0">
                <a:solidFill>
                  <a:srgbClr val="38512F"/>
                </a:solidFill>
                <a:latin typeface="Lora" pitchFamily="34" charset="0"/>
                <a:ea typeface="Lora" pitchFamily="34" charset="-122"/>
                <a:cs typeface="Lora" pitchFamily="34" charset="-120"/>
              </a:rPr>
              <a:t>Configuration File</a:t>
            </a:r>
            <a:endParaRPr lang="en-US" sz="2737" dirty="0"/>
          </a:p>
        </p:txBody>
      </p:sp>
      <p:sp>
        <p:nvSpPr>
          <p:cNvPr id="8" name="Text 5"/>
          <p:cNvSpPr/>
          <p:nvPr/>
        </p:nvSpPr>
        <p:spPr>
          <a:xfrm>
            <a:off x="5464731" y="3506629"/>
            <a:ext cx="3540323" cy="1334453"/>
          </a:xfrm>
          <a:prstGeom prst="rect">
            <a:avLst/>
          </a:prstGeom>
          <a:noFill/>
          <a:ln/>
        </p:spPr>
        <p:txBody>
          <a:bodyPr wrap="square" rtlCol="0" anchor="t"/>
          <a:lstStyle/>
          <a:p>
            <a:pPr marL="0" indent="0">
              <a:lnSpc>
                <a:spcPts val="3503"/>
              </a:lnSpc>
              <a:buNone/>
            </a:pPr>
            <a:r>
              <a:rPr lang="en-US" sz="2189" dirty="0">
                <a:solidFill>
                  <a:srgbClr val="3A3630"/>
                </a:solidFill>
                <a:latin typeface="Source Sans Pro" pitchFamily="34" charset="0"/>
                <a:ea typeface="Source Sans Pro" pitchFamily="34" charset="-122"/>
                <a:cs typeface="Source Sans Pro" pitchFamily="34" charset="-120"/>
              </a:rPr>
              <a:t>Modify the configuration file to define network segments and detection rules.</a:t>
            </a:r>
            <a:endParaRPr lang="en-US" sz="2189" dirty="0"/>
          </a:p>
        </p:txBody>
      </p:sp>
      <p:sp>
        <p:nvSpPr>
          <p:cNvPr id="9" name="Shape 6"/>
          <p:cNvSpPr/>
          <p:nvPr/>
        </p:nvSpPr>
        <p:spPr>
          <a:xfrm>
            <a:off x="9283065" y="2879527"/>
            <a:ext cx="486489" cy="486489"/>
          </a:xfrm>
          <a:prstGeom prst="roundRect">
            <a:avLst>
              <a:gd name="adj" fmla="val 17147"/>
            </a:avLst>
          </a:prstGeom>
          <a:solidFill>
            <a:srgbClr val="F6E9D5"/>
          </a:solidFill>
          <a:ln/>
        </p:spPr>
        <p:txBody>
          <a:bodyPr/>
          <a:lstStyle/>
          <a:p>
            <a:endParaRPr lang="en-US"/>
          </a:p>
        </p:txBody>
      </p:sp>
      <p:sp>
        <p:nvSpPr>
          <p:cNvPr id="10" name="Text 7"/>
          <p:cNvSpPr/>
          <p:nvPr/>
        </p:nvSpPr>
        <p:spPr>
          <a:xfrm>
            <a:off x="10047565" y="2905482"/>
            <a:ext cx="3475673" cy="434340"/>
          </a:xfrm>
          <a:prstGeom prst="rect">
            <a:avLst/>
          </a:prstGeom>
          <a:noFill/>
          <a:ln/>
        </p:spPr>
        <p:txBody>
          <a:bodyPr wrap="none" rtlCol="0" anchor="t"/>
          <a:lstStyle/>
          <a:p>
            <a:pPr marL="0" indent="0">
              <a:lnSpc>
                <a:spcPts val="3421"/>
              </a:lnSpc>
              <a:buNone/>
            </a:pPr>
            <a:r>
              <a:rPr lang="en-US" sz="2737" dirty="0">
                <a:solidFill>
                  <a:srgbClr val="38512F"/>
                </a:solidFill>
                <a:latin typeface="Lora" pitchFamily="34" charset="0"/>
                <a:ea typeface="Lora" pitchFamily="34" charset="-122"/>
                <a:cs typeface="Lora" pitchFamily="34" charset="-120"/>
              </a:rPr>
              <a:t>Rule Management</a:t>
            </a:r>
            <a:endParaRPr lang="en-US" sz="2737" dirty="0"/>
          </a:p>
        </p:txBody>
      </p:sp>
      <p:sp>
        <p:nvSpPr>
          <p:cNvPr id="11" name="Text 8"/>
          <p:cNvSpPr/>
          <p:nvPr/>
        </p:nvSpPr>
        <p:spPr>
          <a:xfrm>
            <a:off x="10047565" y="3506629"/>
            <a:ext cx="3540323" cy="1334453"/>
          </a:xfrm>
          <a:prstGeom prst="rect">
            <a:avLst/>
          </a:prstGeom>
          <a:noFill/>
          <a:ln/>
        </p:spPr>
        <p:txBody>
          <a:bodyPr wrap="square" rtlCol="0" anchor="t"/>
          <a:lstStyle/>
          <a:p>
            <a:pPr marL="0" indent="0">
              <a:lnSpc>
                <a:spcPts val="3503"/>
              </a:lnSpc>
              <a:buNone/>
            </a:pPr>
            <a:r>
              <a:rPr lang="en-US" sz="2189" dirty="0">
                <a:solidFill>
                  <a:srgbClr val="3A3630"/>
                </a:solidFill>
                <a:latin typeface="Source Sans Pro" pitchFamily="34" charset="0"/>
                <a:ea typeface="Source Sans Pro" pitchFamily="34" charset="-122"/>
                <a:cs typeface="Source Sans Pro" pitchFamily="34" charset="-120"/>
              </a:rPr>
              <a:t>Utilize rule management tools to enable, disable, or modify specific detection rules.</a:t>
            </a:r>
            <a:endParaRPr lang="en-US" sz="2189" dirty="0"/>
          </a:p>
        </p:txBody>
      </p:sp>
      <p:sp>
        <p:nvSpPr>
          <p:cNvPr id="12" name="Shape 9"/>
          <p:cNvSpPr/>
          <p:nvPr/>
        </p:nvSpPr>
        <p:spPr>
          <a:xfrm>
            <a:off x="4700230" y="5405914"/>
            <a:ext cx="486489" cy="486489"/>
          </a:xfrm>
          <a:prstGeom prst="roundRect">
            <a:avLst>
              <a:gd name="adj" fmla="val 17147"/>
            </a:avLst>
          </a:prstGeom>
          <a:solidFill>
            <a:srgbClr val="F6E9D5"/>
          </a:solidFill>
          <a:ln/>
        </p:spPr>
        <p:txBody>
          <a:bodyPr/>
          <a:lstStyle/>
          <a:p>
            <a:endParaRPr lang="en-US"/>
          </a:p>
        </p:txBody>
      </p:sp>
      <p:sp>
        <p:nvSpPr>
          <p:cNvPr id="13" name="Text 10"/>
          <p:cNvSpPr/>
          <p:nvPr/>
        </p:nvSpPr>
        <p:spPr>
          <a:xfrm>
            <a:off x="5464731" y="5431869"/>
            <a:ext cx="5576768" cy="434340"/>
          </a:xfrm>
          <a:prstGeom prst="rect">
            <a:avLst/>
          </a:prstGeom>
          <a:noFill/>
          <a:ln/>
        </p:spPr>
        <p:txBody>
          <a:bodyPr wrap="none" rtlCol="0" anchor="t"/>
          <a:lstStyle/>
          <a:p>
            <a:pPr marL="0" indent="0">
              <a:lnSpc>
                <a:spcPts val="3421"/>
              </a:lnSpc>
              <a:buNone/>
            </a:pPr>
            <a:r>
              <a:rPr lang="en-US" sz="2737" dirty="0">
                <a:solidFill>
                  <a:srgbClr val="38512F"/>
                </a:solidFill>
                <a:latin typeface="Lora" pitchFamily="34" charset="0"/>
                <a:ea typeface="Lora" pitchFamily="34" charset="-122"/>
                <a:cs typeface="Lora" pitchFamily="34" charset="-120"/>
              </a:rPr>
              <a:t>Logging and Logging Management</a:t>
            </a:r>
            <a:endParaRPr lang="en-US" sz="2737" dirty="0"/>
          </a:p>
        </p:txBody>
      </p:sp>
      <p:sp>
        <p:nvSpPr>
          <p:cNvPr id="14" name="Text 11"/>
          <p:cNvSpPr/>
          <p:nvPr/>
        </p:nvSpPr>
        <p:spPr>
          <a:xfrm>
            <a:off x="5464731" y="6033016"/>
            <a:ext cx="8123039" cy="889635"/>
          </a:xfrm>
          <a:prstGeom prst="rect">
            <a:avLst/>
          </a:prstGeom>
          <a:noFill/>
          <a:ln/>
        </p:spPr>
        <p:txBody>
          <a:bodyPr wrap="square" rtlCol="0" anchor="t"/>
          <a:lstStyle/>
          <a:p>
            <a:pPr marL="0" indent="0">
              <a:lnSpc>
                <a:spcPts val="3503"/>
              </a:lnSpc>
              <a:buNone/>
            </a:pPr>
            <a:r>
              <a:rPr lang="en-US" sz="2189" dirty="0">
                <a:solidFill>
                  <a:srgbClr val="3A3630"/>
                </a:solidFill>
                <a:latin typeface="Source Sans Pro" pitchFamily="34" charset="0"/>
                <a:ea typeface="Source Sans Pro" pitchFamily="34" charset="-122"/>
                <a:cs typeface="Source Sans Pro" pitchFamily="34" charset="-120"/>
              </a:rPr>
              <a:t>Configure logging settings and manage logged information to track detected threats and system performance.</a:t>
            </a:r>
            <a:endParaRPr lang="en-US" sz="2189"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DD92F669E3BB948B2410459B382D1C1" ma:contentTypeVersion="8" ma:contentTypeDescription="Create a new document." ma:contentTypeScope="" ma:versionID="03e8d018f6133c5752d5e2094b3c03a6">
  <xsd:schema xmlns:xsd="http://www.w3.org/2001/XMLSchema" xmlns:xs="http://www.w3.org/2001/XMLSchema" xmlns:p="http://schemas.microsoft.com/office/2006/metadata/properties" xmlns:ns2="d7c9eb7d-4314-4226-8597-6eaf917b036e" targetNamespace="http://schemas.microsoft.com/office/2006/metadata/properties" ma:root="true" ma:fieldsID="1ce65f5e13c33f40ac77756631a12915" ns2:_="">
    <xsd:import namespace="d7c9eb7d-4314-4226-8597-6eaf917b036e"/>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DateTaken" minOccurs="0"/>
                <xsd:element ref="ns2:MediaServiceObjectDetectorVersions" minOccurs="0"/>
                <xsd:element ref="ns2:MediaServiceGenerationTime" minOccurs="0"/>
                <xsd:element ref="ns2:MediaServiceEventHashCode"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7c9eb7d-4314-4226-8597-6eaf917b036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DateTaken" ma:index="11" nillable="true" ma:displayName="MediaServiceDateTaken" ma:hidden="true" ma:indexed="true" ma:internalName="MediaServiceDateTaken" ma:readOnly="true">
      <xsd:simpleType>
        <xsd:restriction base="dms:Text"/>
      </xsd:simpleType>
    </xsd:element>
    <xsd:element name="MediaServiceObjectDetectorVersions" ma:index="12" nillable="true" ma:displayName="MediaServiceObjectDetectorVersions" ma:hidden="true" ma:indexed="true" ma:internalName="MediaServiceObjectDetectorVersions"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1AF42DD6-3B7D-4DFB-83C5-9B4E517F5703}"/>
</file>

<file path=customXml/itemProps2.xml><?xml version="1.0" encoding="utf-8"?>
<ds:datastoreItem xmlns:ds="http://schemas.openxmlformats.org/officeDocument/2006/customXml" ds:itemID="{448ABCA1-B7FE-4049-A127-73F7B08EFDBB}"/>
</file>

<file path=customXml/itemProps3.xml><?xml version="1.0" encoding="utf-8"?>
<ds:datastoreItem xmlns:ds="http://schemas.openxmlformats.org/officeDocument/2006/customXml" ds:itemID="{3119506D-6A11-41EC-80F8-A1C5CAA956FB}"/>
</file>

<file path=docProps/app.xml><?xml version="1.0" encoding="utf-8"?>
<Properties xmlns="http://schemas.openxmlformats.org/officeDocument/2006/extended-properties" xmlns:vt="http://schemas.openxmlformats.org/officeDocument/2006/docPropsVTypes">
  <TotalTime>9</TotalTime>
  <Words>1598</Words>
  <Application>Microsoft Office PowerPoint</Application>
  <PresentationFormat>Custom</PresentationFormat>
  <Paragraphs>197</Paragraphs>
  <Slides>26</Slides>
  <Notes>26</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26</vt:i4>
      </vt:variant>
    </vt:vector>
  </HeadingPairs>
  <TitlesOfParts>
    <vt:vector size="30" baseType="lpstr">
      <vt:lpstr>Arial</vt:lpstr>
      <vt:lpstr>Lora</vt:lpstr>
      <vt:lpstr>Source Sans Pro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Sridhar Iyer</cp:lastModifiedBy>
  <cp:revision>3</cp:revision>
  <dcterms:created xsi:type="dcterms:W3CDTF">2024-03-08T16:08:29Z</dcterms:created>
  <dcterms:modified xsi:type="dcterms:W3CDTF">2024-03-08T16:21:28Z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0x010100ADD92F669E3BB948B2410459B382D1C1</vt:lpwstr>
  </property>
</Properties>
</file>